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5D5D"/>
    <a:srgbClr val="FF7979"/>
    <a:srgbClr val="FEE4E2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8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FEDD6-C7E3-4EEA-BDDE-3A45C4862241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1E44-12DA-4120-B8E3-041745BAB2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594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38CA-964B-40C0-B0BC-FF3956C57C57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CFA8-2BE4-4D00-96AC-E8B726D0DA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587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13691-404F-4856-B0DF-58C7FC1ADCCF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DE47-8D4C-4C1B-97BC-1090E5C7EF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119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14BD4-1529-4492-A647-424E8EF18FD2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FAEE-6812-40EE-A8D8-720A07E668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458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A0E35-0B99-4DEE-A495-D1704FB2B051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18CA-D542-4B73-B6E8-7729CF2177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14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C1CE-49DC-41CD-BAC2-A35B14CEF5F9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8AD82-1F19-4DF7-B6C9-947F6A5EDB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672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A5248-C6F1-42A9-9513-0EDBD8C68EC7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30F2-4246-465D-BF16-81C9119C62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705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F2B1A-53C4-4BE9-A73C-4765171C63C5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0ED0A-02F1-4E63-A04B-89E0378A56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582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783D-9361-49AD-8EA4-04D2E0A56A1A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3E5C8-EEAF-4741-A146-61DFEABE62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061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735EC-C2D9-4022-B0B4-6B6C7935158A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0881-1344-4AD9-8A50-FED90A694D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665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42B11-FF5F-4D32-BD3E-9BF7FBA26F39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F8518-ED57-4116-A937-CF1C74FC44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872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3686ED-AEDF-4236-8B04-4F81D15499FF}" type="datetimeFigureOut">
              <a:rPr lang="ja-JP" altLang="en-US"/>
              <a:pPr>
                <a:defRPr/>
              </a:pPr>
              <a:t>2020/5/28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232C65-AEC7-4648-BFCA-4F24D1E1C7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135"/>
          <p:cNvSpPr>
            <a:spLocks noChangeArrowheads="1"/>
          </p:cNvSpPr>
          <p:nvPr/>
        </p:nvSpPr>
        <p:spPr bwMode="auto">
          <a:xfrm>
            <a:off x="36513" y="3340100"/>
            <a:ext cx="9828212" cy="3478213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2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58" name="AutoShape 137"/>
          <p:cNvSpPr>
            <a:spLocks noChangeArrowheads="1"/>
          </p:cNvSpPr>
          <p:nvPr/>
        </p:nvSpPr>
        <p:spPr bwMode="auto">
          <a:xfrm>
            <a:off x="39688" y="3124200"/>
            <a:ext cx="2376487" cy="252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</a:rPr>
              <a:t>令和　年度の</a:t>
            </a:r>
            <a:r>
              <a:rPr lang="ja-JP" altLang="en-US" sz="1300" b="1" dirty="0">
                <a:latin typeface="+mn-ea"/>
                <a:ea typeface="+mn-ea"/>
              </a:rPr>
              <a:t>取組内容</a:t>
            </a:r>
          </a:p>
        </p:txBody>
      </p:sp>
      <p:sp>
        <p:nvSpPr>
          <p:cNvPr id="64" name="AutoShape 135"/>
          <p:cNvSpPr>
            <a:spLocks noChangeArrowheads="1"/>
          </p:cNvSpPr>
          <p:nvPr/>
        </p:nvSpPr>
        <p:spPr bwMode="auto">
          <a:xfrm>
            <a:off x="4976813" y="3516313"/>
            <a:ext cx="4716462" cy="3176587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round/>
            <a:headEnd/>
            <a:tailEnd/>
          </a:ln>
        </p:spPr>
        <p:txBody>
          <a:bodyPr lIns="72000" tIns="72000" rIns="72000" bIns="72000"/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+mn-ea"/>
                <a:ea typeface="+mn-ea"/>
              </a:rPr>
              <a:t>取組②「事業名■■■■」、実施主体■■■■</a:t>
            </a: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36513" y="36513"/>
            <a:ext cx="9828212" cy="503237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</a:gradFill>
          <a:ln>
            <a:solidFill>
              <a:schemeClr val="accent5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00" b="1" kern="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624013" y="336550"/>
            <a:ext cx="3257550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～</a:t>
            </a:r>
            <a:r>
              <a:rPr lang="en-US" altLang="ja-JP" sz="1200" dirty="0">
                <a:latin typeface="+mn-ea"/>
                <a:ea typeface="+mn-ea"/>
              </a:rPr>
              <a:t>NPO</a:t>
            </a:r>
            <a:r>
              <a:rPr lang="ja-JP" altLang="en-US" sz="1200" dirty="0">
                <a:latin typeface="+mn-ea"/>
                <a:ea typeface="+mn-ea"/>
              </a:rPr>
              <a:t>法人○○、一般社団法人○○、○○協会～</a:t>
            </a:r>
            <a:endParaRPr kumimoji="0" lang="ja-JP" altLang="en-US" sz="1100" b="1" kern="0" dirty="0">
              <a:latin typeface="+mn-ea"/>
              <a:ea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7313" y="336550"/>
            <a:ext cx="1076325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（○○県○○市）</a:t>
            </a:r>
            <a:endParaRPr kumimoji="0" lang="ja-JP" altLang="en-US" sz="900" b="1" kern="0" dirty="0">
              <a:latin typeface="+mn-ea"/>
              <a:ea typeface="+mn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7313" y="25400"/>
            <a:ext cx="1760537" cy="307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ea"/>
                <a:ea typeface="+mn-ea"/>
              </a:rPr>
              <a:t>○○プロジェクト</a:t>
            </a:r>
            <a:endParaRPr kumimoji="0" lang="ja-JP" altLang="en-US" sz="2000" b="1" kern="0" dirty="0">
              <a:latin typeface="+mn-ea"/>
              <a:ea typeface="+mn-ea"/>
            </a:endParaRPr>
          </a:p>
        </p:txBody>
      </p:sp>
      <p:sp>
        <p:nvSpPr>
          <p:cNvPr id="56" name="Text Box 356"/>
          <p:cNvSpPr txBox="1">
            <a:spLocks noChangeArrowheads="1"/>
          </p:cNvSpPr>
          <p:nvPr/>
        </p:nvSpPr>
        <p:spPr bwMode="auto">
          <a:xfrm>
            <a:off x="6196013" y="39688"/>
            <a:ext cx="3678237" cy="4413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 anchor="ctr" anchorCtr="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latin typeface="+mn-ea"/>
                <a:ea typeface="+mn-ea"/>
              </a:rPr>
              <a:t>様式１－３添付書類</a:t>
            </a:r>
            <a:r>
              <a:rPr lang="en-US" altLang="ja-JP" sz="1200" b="1" dirty="0" smtClean="0">
                <a:latin typeface="+mn-ea"/>
                <a:ea typeface="+mn-ea"/>
              </a:rPr>
              <a:t>b[</a:t>
            </a:r>
            <a:r>
              <a:rPr lang="ja-JP" altLang="en-US" sz="1200" b="1" dirty="0" smtClean="0">
                <a:latin typeface="+mn-ea"/>
                <a:ea typeface="+mn-ea"/>
              </a:rPr>
              <a:t>心の復興</a:t>
            </a:r>
            <a:r>
              <a:rPr lang="en-US" altLang="ja-JP" sz="1200" b="1" dirty="0" smtClean="0">
                <a:latin typeface="+mn-ea"/>
                <a:ea typeface="+mn-ea"/>
              </a:rPr>
              <a:t>]</a:t>
            </a:r>
            <a:r>
              <a:rPr lang="ja-JP" altLang="en-US" sz="1200" b="1" dirty="0" smtClean="0">
                <a:latin typeface="+mn-ea"/>
                <a:ea typeface="+mn-ea"/>
              </a:rPr>
              <a:t>（団体用）</a:t>
            </a:r>
            <a:endParaRPr lang="en-US" altLang="ja-JP" sz="1200" b="1" dirty="0" smtClean="0">
              <a:latin typeface="+mn-ea"/>
              <a:ea typeface="+mn-ea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latin typeface="+mn-ea"/>
                <a:ea typeface="+mn-ea"/>
              </a:rPr>
              <a:t>令和</a:t>
            </a:r>
            <a:r>
              <a:rPr lang="ja-JP" altLang="en-US" sz="1200" b="1" dirty="0">
                <a:latin typeface="+mn-ea"/>
                <a:ea typeface="+mn-ea"/>
              </a:rPr>
              <a:t>　</a:t>
            </a:r>
            <a:r>
              <a:rPr lang="ja-JP" altLang="en-US" sz="1200" b="1" dirty="0" smtClean="0">
                <a:latin typeface="+mn-ea"/>
                <a:ea typeface="+mn-ea"/>
              </a:rPr>
              <a:t>年度「心の復興」事業</a:t>
            </a:r>
            <a:r>
              <a:rPr lang="ja-JP" altLang="en-US" sz="1200" b="1" dirty="0">
                <a:latin typeface="+mn-ea"/>
                <a:ea typeface="+mn-ea"/>
              </a:rPr>
              <a:t>　</a:t>
            </a:r>
            <a:r>
              <a:rPr lang="ja-JP" altLang="en-US" sz="1200" b="1" dirty="0" smtClean="0">
                <a:latin typeface="+mn-ea"/>
                <a:ea typeface="+mn-ea"/>
              </a:rPr>
              <a:t>被災者支援事業計画（２）</a:t>
            </a:r>
          </a:p>
        </p:txBody>
      </p:sp>
      <p:sp>
        <p:nvSpPr>
          <p:cNvPr id="33" name="AutoShape 135"/>
          <p:cNvSpPr>
            <a:spLocks noChangeArrowheads="1"/>
          </p:cNvSpPr>
          <p:nvPr/>
        </p:nvSpPr>
        <p:spPr bwMode="auto">
          <a:xfrm>
            <a:off x="36513" y="714375"/>
            <a:ext cx="9828212" cy="2355850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 lIns="72000" tIns="72000" rIns="72000" bIns="72000" anchor="ctr"/>
          <a:lstStyle/>
          <a:p>
            <a:pPr eaLnBrk="1" hangingPunct="1">
              <a:defRPr/>
            </a:pPr>
            <a:endParaRPr kumimoji="0" lang="en-US" altLang="ja-JP" sz="13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35" name="AutoShape 135"/>
          <p:cNvSpPr>
            <a:spLocks noChangeArrowheads="1"/>
          </p:cNvSpPr>
          <p:nvPr/>
        </p:nvSpPr>
        <p:spPr bwMode="auto">
          <a:xfrm>
            <a:off x="179388" y="3516313"/>
            <a:ext cx="4716462" cy="3176587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round/>
            <a:headEnd/>
            <a:tailEnd/>
          </a:ln>
        </p:spPr>
        <p:txBody>
          <a:bodyPr lIns="72000" tIns="72000" rIns="72000" bIns="72000"/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+mn-ea"/>
                <a:ea typeface="+mn-ea"/>
              </a:rPr>
              <a:t>取組①「事業名■■■■」、実施主体■■■■</a:t>
            </a: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11150" y="3859213"/>
            <a:ext cx="4495800" cy="47466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（例）第１回　（いつ、どの場所で、実施予定）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　　第２回　（いつ、どの場所で、実施予定）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137150" y="3808413"/>
            <a:ext cx="4537075" cy="47466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（例）アンケート調査をいつ、どこで、誰を対象として実施予定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1955800" y="4948238"/>
            <a:ext cx="2851150" cy="1474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必要に応じて参考となる</a:t>
            </a: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写真・地図・表・グラフなど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複数可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34938" y="915988"/>
            <a:ext cx="4183062" cy="8461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kumimoji="0" lang="ja-JP" altLang="en-US" sz="1100" b="1" kern="0" dirty="0">
                <a:solidFill>
                  <a:srgbClr val="000000"/>
                </a:solidFill>
                <a:latin typeface="+mn-ea"/>
                <a:ea typeface="+mn-ea"/>
              </a:rPr>
              <a:t>取組全体の目的・概要：</a:t>
            </a:r>
            <a:endParaRPr kumimoji="0" lang="en-US" altLang="ja-JP" sz="11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100" kern="0" dirty="0">
                <a:latin typeface="+mn-ea"/>
              </a:rPr>
              <a:t>　（例）</a:t>
            </a:r>
            <a:endParaRPr kumimoji="0" lang="en-US" altLang="ja-JP" sz="1100" kern="0" dirty="0">
              <a:latin typeface="+mn-ea"/>
            </a:endParaRPr>
          </a:p>
          <a:p>
            <a:pPr eaLnBrk="1" hangingPunct="1">
              <a:defRPr/>
            </a:pPr>
            <a:r>
              <a:rPr kumimoji="0" lang="ja-JP" altLang="en-US" sz="1100" kern="0" dirty="0">
                <a:latin typeface="+mn-ea"/>
              </a:rPr>
              <a:t>　　●●を目的とし、●●を対象として、●●に取り組む。（２００字以内）</a:t>
            </a:r>
            <a:endParaRPr kumimoji="0" lang="en-US" altLang="ja-JP" sz="1100" b="1" kern="0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100" b="1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100" b="1" kern="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endParaRPr kumimoji="0" lang="en-US" altLang="ja-JP" sz="11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781800" y="4948238"/>
            <a:ext cx="2851150" cy="1474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必要に応じて参考となる</a:t>
            </a: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写真・地図・表・グラフなど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複数可</a:t>
            </a:r>
          </a:p>
        </p:txBody>
      </p:sp>
      <p:sp>
        <p:nvSpPr>
          <p:cNvPr id="59" name="AutoShape 137"/>
          <p:cNvSpPr>
            <a:spLocks noChangeArrowheads="1"/>
          </p:cNvSpPr>
          <p:nvPr/>
        </p:nvSpPr>
        <p:spPr bwMode="auto">
          <a:xfrm>
            <a:off x="39688" y="619125"/>
            <a:ext cx="3892550" cy="2492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</a:rPr>
              <a:t>令和　年度の</a:t>
            </a:r>
            <a:r>
              <a:rPr lang="ja-JP" altLang="en-US" sz="1300" b="1" dirty="0">
                <a:latin typeface="+mn-ea"/>
                <a:ea typeface="+mn-ea"/>
              </a:rPr>
              <a:t>取組の目的・概要、効果・特徴、成果指標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131763" y="1682750"/>
            <a:ext cx="3990975" cy="5540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+mn-ea"/>
                <a:ea typeface="+mn-ea"/>
              </a:rPr>
              <a:t>取組の効果・特徴：</a:t>
            </a: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+mn-ea"/>
                <a:ea typeface="+mn-ea"/>
              </a:rPr>
              <a:t>　 </a:t>
            </a:r>
            <a:r>
              <a:rPr kumimoji="0" lang="en-US" altLang="ja-JP" sz="1100" kern="0" dirty="0">
                <a:latin typeface="+mn-ea"/>
                <a:ea typeface="+mn-ea"/>
              </a:rPr>
              <a:t>※</a:t>
            </a:r>
            <a:r>
              <a:rPr kumimoji="0" lang="ja-JP" altLang="en-US" sz="1100" kern="0" dirty="0">
                <a:latin typeface="+mn-ea"/>
                <a:ea typeface="+mn-ea"/>
              </a:rPr>
              <a:t>生きがいづく</a:t>
            </a:r>
            <a:r>
              <a:rPr kumimoji="0" lang="ja-JP" altLang="en-US" sz="1100" kern="0" dirty="0" err="1">
                <a:latin typeface="+mn-ea"/>
                <a:ea typeface="+mn-ea"/>
              </a:rPr>
              <a:t>りとしての</a:t>
            </a:r>
            <a:r>
              <a:rPr kumimoji="0" lang="ja-JP" altLang="en-US" sz="1100" kern="0" dirty="0">
                <a:latin typeface="+mn-ea"/>
                <a:ea typeface="+mn-ea"/>
              </a:rPr>
              <a:t>効果、費用対効果、活動頻度などを記入</a:t>
            </a:r>
            <a:endParaRPr kumimoji="0" lang="en-US" altLang="ja-JP" sz="1100" kern="0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2238" y="2374900"/>
            <a:ext cx="9742487" cy="69249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eaLnBrk="1" hangingPunct="1">
              <a:defRPr/>
            </a:pPr>
            <a:r>
              <a:rPr kumimoji="0" lang="ja-JP" altLang="en-US" sz="1200" b="1" kern="0" dirty="0">
                <a:latin typeface="+mn-ea"/>
                <a:ea typeface="+mn-ea"/>
              </a:rPr>
              <a:t>成果指標：</a:t>
            </a:r>
            <a:endParaRPr kumimoji="0" lang="en-US" altLang="ja-JP" sz="1200" b="1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en-US" altLang="ja-JP" sz="1100" kern="0" dirty="0">
                <a:latin typeface="+mn-ea"/>
                <a:ea typeface="+mn-ea"/>
              </a:rPr>
              <a:t>   ※</a:t>
            </a:r>
            <a:r>
              <a:rPr kumimoji="0" lang="ja-JP" altLang="en-US" sz="1100" kern="0" dirty="0">
                <a:latin typeface="+mn-ea"/>
              </a:rPr>
              <a:t>令和２年度事業の成果指標を記入。</a:t>
            </a:r>
            <a:r>
              <a:rPr kumimoji="0" lang="ja-JP" altLang="en-US" sz="1100" kern="0" dirty="0">
                <a:latin typeface="+mn-ea"/>
                <a:ea typeface="+mn-ea"/>
              </a:rPr>
              <a:t>アンケート調査等を通じて、参加被災者の意識や行動にどのような変化があり、生きがいづく</a:t>
            </a:r>
            <a:r>
              <a:rPr kumimoji="0" lang="ja-JP" altLang="en-US" sz="1100" kern="0" dirty="0" err="1">
                <a:latin typeface="+mn-ea"/>
                <a:ea typeface="+mn-ea"/>
              </a:rPr>
              <a:t>りに</a:t>
            </a:r>
            <a:r>
              <a:rPr kumimoji="0" lang="ja-JP" altLang="en-US" sz="1100" kern="0" dirty="0">
                <a:latin typeface="+mn-ea"/>
                <a:ea typeface="+mn-ea"/>
              </a:rPr>
              <a:t>つながったかを</a:t>
            </a:r>
            <a:endParaRPr kumimoji="0" lang="en-US" altLang="ja-JP" sz="1100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100" kern="0" dirty="0">
                <a:latin typeface="+mn-ea"/>
                <a:ea typeface="+mn-ea"/>
              </a:rPr>
              <a:t>　　　測定可能な指標（例：農業体験のイベント参加者のうち、イベント終了後も自主的に農業活動に取り組んでいる者の数や、農業体験を指導するよ</a:t>
            </a:r>
            <a:endParaRPr kumimoji="0" lang="en-US" altLang="ja-JP" sz="1100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100" kern="0" dirty="0">
                <a:latin typeface="+mn-ea"/>
                <a:ea typeface="+mn-ea"/>
              </a:rPr>
              <a:t>　　　</a:t>
            </a:r>
            <a:r>
              <a:rPr kumimoji="0" lang="ja-JP" altLang="en-US" sz="1100" kern="0" dirty="0" err="1">
                <a:latin typeface="+mn-ea"/>
                <a:ea typeface="+mn-ea"/>
              </a:rPr>
              <a:t>うに</a:t>
            </a:r>
            <a:r>
              <a:rPr kumimoji="0" lang="ja-JP" altLang="en-US" sz="1100" kern="0" dirty="0">
                <a:latin typeface="+mn-ea"/>
                <a:ea typeface="+mn-ea"/>
              </a:rPr>
              <a:t>なった者の数など）を記入。</a:t>
            </a:r>
            <a:endParaRPr kumimoji="0" lang="en-US" altLang="ja-JP" sz="1100" strike="sngStrike" kern="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36513" y="36513"/>
            <a:ext cx="9828212" cy="503237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</a:gradFill>
          <a:ln>
            <a:solidFill>
              <a:schemeClr val="accent5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00" b="1" kern="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624013" y="336550"/>
            <a:ext cx="3257550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～</a:t>
            </a:r>
            <a:r>
              <a:rPr lang="en-US" altLang="ja-JP" sz="1200" dirty="0">
                <a:latin typeface="+mn-ea"/>
                <a:ea typeface="+mn-ea"/>
              </a:rPr>
              <a:t>NPO</a:t>
            </a:r>
            <a:r>
              <a:rPr lang="ja-JP" altLang="en-US" sz="1200" dirty="0">
                <a:latin typeface="+mn-ea"/>
                <a:ea typeface="+mn-ea"/>
              </a:rPr>
              <a:t>法人○○、一般社団法人○○、○○協会～</a:t>
            </a:r>
            <a:endParaRPr kumimoji="0" lang="ja-JP" altLang="en-US" sz="1100" b="1" kern="0" dirty="0">
              <a:latin typeface="+mn-ea"/>
              <a:ea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7313" y="336550"/>
            <a:ext cx="1076325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（○○県○○市）</a:t>
            </a:r>
            <a:endParaRPr kumimoji="0" lang="ja-JP" altLang="en-US" sz="900" b="1" kern="0" dirty="0">
              <a:latin typeface="+mn-ea"/>
              <a:ea typeface="+mn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7313" y="25400"/>
            <a:ext cx="1760537" cy="307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ea"/>
                <a:ea typeface="+mn-ea"/>
              </a:rPr>
              <a:t>○○プロジェクト</a:t>
            </a:r>
            <a:endParaRPr kumimoji="0" lang="ja-JP" altLang="en-US" sz="2000" b="1" kern="0" dirty="0">
              <a:latin typeface="+mn-ea"/>
              <a:ea typeface="+mn-ea"/>
            </a:endParaRPr>
          </a:p>
        </p:txBody>
      </p:sp>
      <p:sp>
        <p:nvSpPr>
          <p:cNvPr id="56" name="Text Box 356"/>
          <p:cNvSpPr txBox="1">
            <a:spLocks noChangeArrowheads="1"/>
          </p:cNvSpPr>
          <p:nvPr/>
        </p:nvSpPr>
        <p:spPr bwMode="auto">
          <a:xfrm>
            <a:off x="6196013" y="39688"/>
            <a:ext cx="3678237" cy="4413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 anchor="ctr" anchorCtr="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latin typeface="+mn-ea"/>
                <a:ea typeface="+mn-ea"/>
              </a:rPr>
              <a:t>様式１－３添付書類</a:t>
            </a:r>
            <a:r>
              <a:rPr lang="en-US" altLang="ja-JP" sz="1200" b="1" dirty="0" smtClean="0">
                <a:latin typeface="+mn-ea"/>
                <a:ea typeface="+mn-ea"/>
              </a:rPr>
              <a:t>b[</a:t>
            </a:r>
            <a:r>
              <a:rPr lang="ja-JP" altLang="en-US" sz="1200" b="1" dirty="0" smtClean="0">
                <a:latin typeface="+mn-ea"/>
                <a:ea typeface="+mn-ea"/>
              </a:rPr>
              <a:t>心の復興</a:t>
            </a:r>
            <a:r>
              <a:rPr lang="en-US" altLang="ja-JP" sz="1200" b="1" dirty="0" smtClean="0">
                <a:latin typeface="+mn-ea"/>
                <a:ea typeface="+mn-ea"/>
              </a:rPr>
              <a:t>]</a:t>
            </a:r>
            <a:r>
              <a:rPr lang="ja-JP" altLang="en-US" sz="1200" b="1" dirty="0" smtClean="0">
                <a:latin typeface="+mn-ea"/>
                <a:ea typeface="+mn-ea"/>
              </a:rPr>
              <a:t>（団体用）</a:t>
            </a:r>
            <a:endParaRPr lang="en-US" altLang="ja-JP" sz="1200" b="1" dirty="0" smtClean="0">
              <a:latin typeface="+mn-ea"/>
              <a:ea typeface="+mn-ea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latin typeface="+mn-ea"/>
                <a:ea typeface="+mn-ea"/>
              </a:rPr>
              <a:t>令和</a:t>
            </a:r>
            <a:r>
              <a:rPr lang="ja-JP" altLang="en-US" sz="1200" b="1" dirty="0">
                <a:latin typeface="+mn-ea"/>
                <a:ea typeface="+mn-ea"/>
              </a:rPr>
              <a:t>　</a:t>
            </a:r>
            <a:r>
              <a:rPr lang="ja-JP" altLang="en-US" sz="1200" b="1" dirty="0" smtClean="0">
                <a:latin typeface="+mn-ea"/>
                <a:ea typeface="+mn-ea"/>
              </a:rPr>
              <a:t>年度「心の復興」事業</a:t>
            </a:r>
            <a:r>
              <a:rPr lang="ja-JP" altLang="en-US" sz="1200" b="1" dirty="0">
                <a:latin typeface="+mn-ea"/>
                <a:ea typeface="+mn-ea"/>
              </a:rPr>
              <a:t>　</a:t>
            </a:r>
            <a:r>
              <a:rPr lang="ja-JP" altLang="en-US" sz="1200" b="1" dirty="0" smtClean="0">
                <a:latin typeface="+mn-ea"/>
                <a:ea typeface="+mn-ea"/>
              </a:rPr>
              <a:t>被災者支援事業計画（２）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22250" y="5867400"/>
            <a:ext cx="9456738" cy="973138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</p:spPr>
        <p:txBody>
          <a:bodyPr wrap="none" lIns="72000" tIns="72000" rIns="72000" bIns="72000"/>
          <a:lstStyle/>
          <a:p>
            <a:pPr eaLnBrk="1" hangingPunct="1">
              <a:defRPr/>
            </a:pPr>
            <a:r>
              <a:rPr kumimoji="0" lang="ja-JP" altLang="en-US" sz="1400" kern="0" dirty="0">
                <a:latin typeface="+mn-ea"/>
                <a:ea typeface="+mn-ea"/>
              </a:rPr>
              <a:t>これまでにアンケート調査等で把握された、定量的な成果（例：農業体験のイベント参加者のうち、イベント終了後も自主的</a:t>
            </a:r>
            <a:endParaRPr kumimoji="0" lang="en-US" altLang="ja-JP" sz="1400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400" kern="0" dirty="0">
                <a:latin typeface="+mn-ea"/>
                <a:ea typeface="+mn-ea"/>
              </a:rPr>
              <a:t>に農業活動に取り組んでいる者の数や、農業体験を指導するようになった者の数など）を記入し、参加被災者の意識や行動に</a:t>
            </a:r>
            <a:endParaRPr kumimoji="0" lang="en-US" altLang="ja-JP" sz="1400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400" kern="0" dirty="0">
                <a:latin typeface="+mn-ea"/>
                <a:ea typeface="+mn-ea"/>
              </a:rPr>
              <a:t>どのような変化があったのか、アンケート調査等に基づき、具体的に記入。</a:t>
            </a:r>
            <a:r>
              <a:rPr kumimoji="0" lang="ja-JP" altLang="en-US" sz="1400" kern="0" dirty="0">
                <a:latin typeface="+mn-ea"/>
              </a:rPr>
              <a:t>定量的な成果の記入が</a:t>
            </a:r>
            <a:r>
              <a:rPr kumimoji="0" lang="ja-JP" altLang="en-US" sz="1400" kern="0" dirty="0">
                <a:latin typeface="+mn-ea"/>
                <a:ea typeface="+mn-ea"/>
              </a:rPr>
              <a:t>困難な場合は、</a:t>
            </a:r>
            <a:endParaRPr kumimoji="0" lang="en-US" altLang="ja-JP" sz="1400" kern="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400" kern="0" dirty="0">
                <a:latin typeface="+mn-ea"/>
                <a:ea typeface="+mn-ea"/>
              </a:rPr>
              <a:t>定性的な成果を記入。</a:t>
            </a:r>
            <a:endParaRPr kumimoji="0" lang="en-US" altLang="ja-JP" sz="1400" kern="0" dirty="0">
              <a:latin typeface="+mn-ea"/>
              <a:ea typeface="+mn-ea"/>
            </a:endParaRPr>
          </a:p>
        </p:txBody>
      </p:sp>
      <p:sp>
        <p:nvSpPr>
          <p:cNvPr id="13" name="AutoShape 135"/>
          <p:cNvSpPr>
            <a:spLocks noChangeArrowheads="1"/>
          </p:cNvSpPr>
          <p:nvPr/>
        </p:nvSpPr>
        <p:spPr bwMode="auto">
          <a:xfrm>
            <a:off x="22225" y="5691188"/>
            <a:ext cx="9828213" cy="1166812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2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" name="AutoShape 137"/>
          <p:cNvSpPr>
            <a:spLocks noChangeArrowheads="1"/>
          </p:cNvSpPr>
          <p:nvPr/>
        </p:nvSpPr>
        <p:spPr bwMode="auto">
          <a:xfrm>
            <a:off x="87313" y="5540375"/>
            <a:ext cx="3340100" cy="250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  <a:ea typeface="+mn-ea"/>
              </a:rPr>
              <a:t>これまでの成果（</a:t>
            </a:r>
            <a:r>
              <a:rPr lang="en-US" altLang="ja-JP" sz="1300" b="1" dirty="0">
                <a:latin typeface="+mn-ea"/>
                <a:ea typeface="+mn-ea"/>
              </a:rPr>
              <a:t>※</a:t>
            </a:r>
            <a:r>
              <a:rPr lang="ja-JP" altLang="en-US" sz="1300" b="1" dirty="0">
                <a:latin typeface="+mn-ea"/>
                <a:ea typeface="+mn-ea"/>
              </a:rPr>
              <a:t>継続事業の場合は記入）</a:t>
            </a:r>
          </a:p>
        </p:txBody>
      </p:sp>
      <p:sp>
        <p:nvSpPr>
          <p:cNvPr id="3082" name="AutoShape 135"/>
          <p:cNvSpPr>
            <a:spLocks noChangeArrowheads="1"/>
          </p:cNvSpPr>
          <p:nvPr/>
        </p:nvSpPr>
        <p:spPr bwMode="auto">
          <a:xfrm>
            <a:off x="36513" y="781050"/>
            <a:ext cx="9774237" cy="4668838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graphicFrame>
        <p:nvGraphicFramePr>
          <p:cNvPr id="15" name="Group 7"/>
          <p:cNvGraphicFramePr>
            <a:graphicFrameLocks noGrp="1"/>
          </p:cNvGraphicFramePr>
          <p:nvPr/>
        </p:nvGraphicFramePr>
        <p:xfrm>
          <a:off x="88900" y="933450"/>
          <a:ext cx="9585325" cy="4432300"/>
        </p:xfrm>
        <a:graphic>
          <a:graphicData uri="http://schemas.openxmlformats.org/drawingml/2006/table">
            <a:tbl>
              <a:tblPr/>
              <a:tblGrid>
                <a:gridCol w="112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53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256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令和２年度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令和３年度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令和４年度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………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令和●年度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90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各年度の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達成目標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87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各年度の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事業内容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7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予算額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67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財源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復興庁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「心の復興」事業　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●●県の補助事業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自己収入                               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復興庁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「心の復興」事業　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●●県の補助事業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自己収入                               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復興庁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「心の復興」事業　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●●県の補助事業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自己収入                               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復興庁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「心の復興」事業　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●●県の補助事業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自己収入                                 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●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●●●千円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 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7" marR="91457" marT="45680" marB="456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27" name="AutoShape 137"/>
          <p:cNvSpPr>
            <a:spLocks noChangeArrowheads="1"/>
          </p:cNvSpPr>
          <p:nvPr/>
        </p:nvSpPr>
        <p:spPr bwMode="auto">
          <a:xfrm>
            <a:off x="36513" y="614363"/>
            <a:ext cx="2376487" cy="252412"/>
          </a:xfrm>
          <a:prstGeom prst="rect">
            <a:avLst/>
          </a:prstGeom>
          <a:solidFill>
            <a:srgbClr val="DBEEF4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300" b="1">
                <a:latin typeface="ＭＳ Ｐゴシック" panose="020B0600070205080204" pitchFamily="50" charset="-128"/>
              </a:rPr>
              <a:t>事業工程表</a:t>
            </a:r>
          </a:p>
        </p:txBody>
      </p:sp>
      <p:sp>
        <p:nvSpPr>
          <p:cNvPr id="14" name="四角形吹き出し 13"/>
          <p:cNvSpPr/>
          <p:nvPr/>
        </p:nvSpPr>
        <p:spPr>
          <a:xfrm>
            <a:off x="6400800" y="614363"/>
            <a:ext cx="1633538" cy="469900"/>
          </a:xfrm>
          <a:prstGeom prst="wedgeRectCallout">
            <a:avLst>
              <a:gd name="adj1" fmla="val -13218"/>
              <a:gd name="adj2" fmla="val 810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事業計画に応じて、適宜、</a:t>
            </a:r>
            <a:endParaRPr lang="en-US" altLang="ja-JP" sz="10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行を追加･削除して下さい</a:t>
            </a:r>
          </a:p>
        </p:txBody>
      </p:sp>
      <p:sp>
        <p:nvSpPr>
          <p:cNvPr id="16" name="四角形吹き出し 15"/>
          <p:cNvSpPr/>
          <p:nvPr/>
        </p:nvSpPr>
        <p:spPr>
          <a:xfrm>
            <a:off x="8118475" y="606425"/>
            <a:ext cx="1706563" cy="471488"/>
          </a:xfrm>
          <a:prstGeom prst="wedgeRectCallout">
            <a:avLst>
              <a:gd name="adj1" fmla="val -32017"/>
              <a:gd name="adj2" fmla="val 938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事業終了年度を</a:t>
            </a:r>
            <a:endParaRPr lang="en-US" altLang="ja-JP" sz="10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ja-JP" altLang="en-US" sz="1000" dirty="0">
                <a:solidFill>
                  <a:srgbClr val="FF0000"/>
                </a:solidFill>
              </a:rPr>
              <a:t>記載して下さい</a:t>
            </a:r>
          </a:p>
        </p:txBody>
      </p:sp>
      <p:sp>
        <p:nvSpPr>
          <p:cNvPr id="2" name="四角形吹き出し 1"/>
          <p:cNvSpPr/>
          <p:nvPr/>
        </p:nvSpPr>
        <p:spPr>
          <a:xfrm>
            <a:off x="2782888" y="1468438"/>
            <a:ext cx="2411412" cy="1073150"/>
          </a:xfrm>
          <a:prstGeom prst="wedgeRectCallout">
            <a:avLst>
              <a:gd name="adj1" fmla="val -59844"/>
              <a:gd name="adj2" fmla="val 52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31" name="テキスト ボックス 2"/>
          <p:cNvSpPr txBox="1">
            <a:spLocks noChangeArrowheads="1"/>
          </p:cNvSpPr>
          <p:nvPr/>
        </p:nvSpPr>
        <p:spPr bwMode="auto">
          <a:xfrm>
            <a:off x="2889250" y="1681163"/>
            <a:ext cx="2212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>
                <a:solidFill>
                  <a:srgbClr val="FF0000"/>
                </a:solidFill>
              </a:rPr>
              <a:t>被災者自らが活動することを最終目標とした上で、事業終期までの毎年度の目標や事業内容等を記載してください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759</Words>
  <Application>Microsoft Office PowerPoint</Application>
  <PresentationFormat>A4 210 x 297 mm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Calibri</vt:lpstr>
      <vt:lpstr>ＭＳ Ｐゴシック</vt:lpstr>
      <vt:lpstr>Arial</vt:lpstr>
      <vt:lpstr>Calibri Light</vt:lpstr>
      <vt:lpstr>游ゴシック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2020-02-05T01:47:05Z</dcterms:created>
  <dcterms:modified xsi:type="dcterms:W3CDTF">2020-05-28T05:16:12Z</dcterms:modified>
</cp:coreProperties>
</file>