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6"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4660"/>
  </p:normalViewPr>
  <p:slideViewPr>
    <p:cSldViewPr snapToGrid="0">
      <p:cViewPr>
        <p:scale>
          <a:sx n="57" d="100"/>
          <a:sy n="57" d="100"/>
        </p:scale>
        <p:origin x="1182"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26134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410930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56507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944734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02387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77346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46367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600632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806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88507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9959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5168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noChangeArrowheads="1"/>
          </p:cNvSpPr>
          <p:nvPr/>
        </p:nvSpPr>
        <p:spPr>
          <a:xfrm>
            <a:off x="33338" y="357648"/>
            <a:ext cx="6192837" cy="3270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400" dirty="0">
                <a:latin typeface="ＭＳ ゴシック" panose="020B0609070205080204" pitchFamily="49" charset="-128"/>
                <a:ea typeface="ＭＳ ゴシック" panose="020B0609070205080204" pitchFamily="49" charset="-128"/>
              </a:rPr>
              <a:t>○○（実証事業名を記載）</a:t>
            </a:r>
          </a:p>
        </p:txBody>
      </p:sp>
      <p:sp>
        <p:nvSpPr>
          <p:cNvPr id="6" name="正方形/長方形 19"/>
          <p:cNvSpPr>
            <a:spLocks noChangeArrowheads="1"/>
          </p:cNvSpPr>
          <p:nvPr/>
        </p:nvSpPr>
        <p:spPr bwMode="auto">
          <a:xfrm>
            <a:off x="33338" y="25400"/>
            <a:ext cx="7995046" cy="333375"/>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600" b="1" dirty="0">
                <a:solidFill>
                  <a:prstClr val="black"/>
                </a:solidFill>
                <a:latin typeface="ＭＳ ゴシック" panose="020B0609070205080204" pitchFamily="49" charset="-128"/>
                <a:ea typeface="ＭＳ ゴシック" panose="020B0609070205080204" pitchFamily="49" charset="-128"/>
              </a:rPr>
              <a:t>浜通り復興リビングラボ</a:t>
            </a:r>
            <a:r>
              <a:rPr lang="ja-JP" altLang="en-US" sz="1600" b="1">
                <a:solidFill>
                  <a:prstClr val="black"/>
                </a:solidFill>
                <a:latin typeface="ＭＳ ゴシック" panose="020B0609070205080204" pitchFamily="49" charset="-128"/>
                <a:ea typeface="ＭＳ ゴシック" panose="020B0609070205080204" pitchFamily="49" charset="-128"/>
              </a:rPr>
              <a:t>　実証事業概要</a:t>
            </a:r>
            <a:r>
              <a:rPr lang="ja-JP" altLang="en-US" sz="1600" b="1" dirty="0">
                <a:solidFill>
                  <a:prstClr val="black"/>
                </a:solidFill>
                <a:latin typeface="ＭＳ ゴシック" panose="020B0609070205080204" pitchFamily="49" charset="-128"/>
                <a:ea typeface="ＭＳ ゴシック" panose="020B0609070205080204" pitchFamily="49" charset="-128"/>
              </a:rPr>
              <a:t>報告書</a:t>
            </a:r>
            <a:endParaRPr kumimoji="1" lang="ja-JP" altLang="en-US" sz="16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 name="正方形/長方形 35"/>
          <p:cNvSpPr>
            <a:spLocks noChangeArrowheads="1"/>
          </p:cNvSpPr>
          <p:nvPr/>
        </p:nvSpPr>
        <p:spPr bwMode="auto">
          <a:xfrm>
            <a:off x="103759" y="2276209"/>
            <a:ext cx="8964000" cy="271986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8" name="正方形/長方形 36"/>
          <p:cNvSpPr/>
          <p:nvPr/>
        </p:nvSpPr>
        <p:spPr>
          <a:xfrm>
            <a:off x="101599" y="2276209"/>
            <a:ext cx="2700000" cy="180000"/>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defRPr/>
            </a:pPr>
            <a:r>
              <a:rPr lang="ja-JP" altLang="en-US" sz="1100" dirty="0">
                <a:solidFill>
                  <a:prstClr val="black"/>
                </a:solidFill>
                <a:latin typeface="ＭＳ ゴシック" panose="020B0609070205080204" pitchFamily="49" charset="-128"/>
                <a:ea typeface="ＭＳ ゴシック" panose="020B0609070205080204" pitchFamily="49" charset="-128"/>
              </a:rPr>
              <a:t>②実証事業結果概要</a:t>
            </a:r>
            <a:endParaRPr kumimoji="1" lang="ja-JP" altLang="ja-JP" sz="11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9" name="正方形/長方形 6"/>
          <p:cNvSpPr>
            <a:spLocks noChangeArrowheads="1"/>
          </p:cNvSpPr>
          <p:nvPr/>
        </p:nvSpPr>
        <p:spPr bwMode="auto">
          <a:xfrm>
            <a:off x="101599" y="821705"/>
            <a:ext cx="8964613" cy="1387056"/>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0" name="正方形/長方形 5"/>
          <p:cNvSpPr/>
          <p:nvPr/>
        </p:nvSpPr>
        <p:spPr>
          <a:xfrm>
            <a:off x="101599" y="814034"/>
            <a:ext cx="2700000" cy="180000"/>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600"/>
              </a:spcBef>
              <a:defRPr/>
            </a:pPr>
            <a:r>
              <a:rPr lang="ja-JP" altLang="en-US" sz="1100" dirty="0">
                <a:solidFill>
                  <a:prstClr val="black"/>
                </a:solidFill>
                <a:latin typeface="ＭＳ ゴシック" panose="020B0609070205080204" pitchFamily="49" charset="-128"/>
                <a:ea typeface="ＭＳ ゴシック" panose="020B0609070205080204" pitchFamily="49" charset="-128"/>
              </a:rPr>
              <a:t>①実証事業概要</a:t>
            </a:r>
            <a:endParaRPr kumimoji="1" lang="ja-JP" altLang="ja-JP" sz="11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1" name="正方形/長方形 39"/>
          <p:cNvSpPr>
            <a:spLocks noChangeArrowheads="1"/>
          </p:cNvSpPr>
          <p:nvPr/>
        </p:nvSpPr>
        <p:spPr bwMode="auto">
          <a:xfrm>
            <a:off x="179512" y="3211810"/>
            <a:ext cx="8712968" cy="1485453"/>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共通</a:t>
            </a:r>
            <a:r>
              <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a:t>
            </a: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・文字のサイズは１０ポイント以上で記載してください。　　　・図や写真等の使用も可能です。</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・それぞれの枠の大きさ・レイアウトは変更可能ですが、１枚以内</a:t>
            </a:r>
            <a:r>
              <a:rPr lang="ja-JP" altLang="en-US" sz="1100" dirty="0">
                <a:solidFill>
                  <a:srgbClr val="366092"/>
                </a:solidFill>
                <a:latin typeface="ＭＳ ゴシック" panose="020B0609070205080204" pitchFamily="49" charset="-128"/>
                <a:ea typeface="ＭＳ ゴシック" panose="020B0609070205080204" pitchFamily="49" charset="-128"/>
              </a:rPr>
              <a:t>としてください。</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・ご提出いただいた本実証実験概要報告書はそのまま復興庁</a:t>
            </a:r>
            <a:r>
              <a:rPr lang="en-US" altLang="ja-JP" sz="1100" dirty="0">
                <a:solidFill>
                  <a:srgbClr val="366092"/>
                </a:solidFill>
                <a:latin typeface="ＭＳ ゴシック" panose="020B0609070205080204" pitchFamily="49" charset="-128"/>
                <a:ea typeface="ＭＳ ゴシック" panose="020B0609070205080204" pitchFamily="49" charset="-128"/>
              </a:rPr>
              <a:t>HP</a:t>
            </a:r>
            <a:r>
              <a:rPr lang="ja-JP" altLang="en-US" sz="1100" dirty="0">
                <a:solidFill>
                  <a:srgbClr val="366092"/>
                </a:solidFill>
                <a:latin typeface="ＭＳ ゴシック" panose="020B0609070205080204" pitchFamily="49" charset="-128"/>
                <a:ea typeface="ＭＳ ゴシック" panose="020B0609070205080204" pitchFamily="49" charset="-128"/>
              </a:rPr>
              <a:t>において公表することを予定しています。</a:t>
            </a:r>
            <a:endParaRPr lang="en-US" altLang="ja-JP" sz="1100" dirty="0">
              <a:solidFill>
                <a:srgbClr val="366092"/>
              </a:solidFill>
              <a:latin typeface="ＭＳ ゴシック" panose="020B0609070205080204" pitchFamily="49" charset="-128"/>
              <a:ea typeface="ＭＳ ゴシック" panose="020B0609070205080204" pitchFamily="49" charset="-128"/>
            </a:endParaRPr>
          </a:p>
        </p:txBody>
      </p:sp>
      <p:sp>
        <p:nvSpPr>
          <p:cNvPr id="12" name="正方形/長方形 30"/>
          <p:cNvSpPr>
            <a:spLocks noChangeArrowheads="1"/>
          </p:cNvSpPr>
          <p:nvPr/>
        </p:nvSpPr>
        <p:spPr bwMode="auto">
          <a:xfrm>
            <a:off x="106934" y="5053464"/>
            <a:ext cx="4427538" cy="861458"/>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3" name="正方形/長方形 31"/>
          <p:cNvSpPr/>
          <p:nvPr/>
        </p:nvSpPr>
        <p:spPr>
          <a:xfrm>
            <a:off x="101599" y="5053464"/>
            <a:ext cx="2700000" cy="180000"/>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600"/>
              </a:spcBef>
              <a:defRPr/>
            </a:pPr>
            <a:r>
              <a:rPr lang="ja-JP" altLang="en-US" sz="1100" dirty="0">
                <a:solidFill>
                  <a:prstClr val="black"/>
                </a:solidFill>
                <a:latin typeface="ＭＳ ゴシック" panose="020B0609070205080204" pitchFamily="49" charset="-128"/>
                <a:ea typeface="ＭＳ ゴシック" panose="020B0609070205080204" pitchFamily="49" charset="-128"/>
              </a:rPr>
              <a:t>③実証事業実施の所感（企業）</a:t>
            </a:r>
            <a:endParaRPr kumimoji="1" lang="ja-JP" altLang="ja-JP" sz="11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cxnSp>
        <p:nvCxnSpPr>
          <p:cNvPr id="14" name="直線コネクタ 3"/>
          <p:cNvCxnSpPr/>
          <p:nvPr/>
        </p:nvCxnSpPr>
        <p:spPr>
          <a:xfrm>
            <a:off x="0" y="751452"/>
            <a:ext cx="9144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8131857" y="29400"/>
            <a:ext cx="936104" cy="369332"/>
          </a:xfrm>
          <a:prstGeom prst="rect">
            <a:avLst/>
          </a:prstGeom>
          <a:noFill/>
          <a:ln>
            <a:solidFill>
              <a:schemeClr val="tx1"/>
            </a:solidFill>
          </a:ln>
        </p:spPr>
        <p:txBody>
          <a:bodyPr wrap="square" rtlCol="0">
            <a:spAutoFit/>
          </a:bodyPr>
          <a:lstStyle/>
          <a:p>
            <a:pPr algn="ctr"/>
            <a:r>
              <a:rPr lang="ja-JP" altLang="en-US" dirty="0"/>
              <a:t>様式</a:t>
            </a:r>
            <a:r>
              <a:rPr lang="en-US" altLang="ja-JP" dirty="0"/>
              <a:t>4</a:t>
            </a:r>
            <a:endParaRPr kumimoji="1" lang="ja-JP" altLang="en-US" dirty="0"/>
          </a:p>
        </p:txBody>
      </p:sp>
      <p:sp>
        <p:nvSpPr>
          <p:cNvPr id="16" name="正方形/長方形 39"/>
          <p:cNvSpPr>
            <a:spLocks noChangeArrowheads="1"/>
          </p:cNvSpPr>
          <p:nvPr/>
        </p:nvSpPr>
        <p:spPr bwMode="auto">
          <a:xfrm>
            <a:off x="232370" y="1131887"/>
            <a:ext cx="8660110" cy="393349"/>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・課題、アプローチなども含め、実証</a:t>
            </a:r>
            <a:r>
              <a:rPr lang="ja-JP" altLang="en-US" sz="1100" dirty="0">
                <a:solidFill>
                  <a:srgbClr val="366092"/>
                </a:solidFill>
                <a:latin typeface="ＭＳ ゴシック" panose="020B0609070205080204" pitchFamily="49" charset="-128"/>
                <a:ea typeface="ＭＳ ゴシック" panose="020B0609070205080204" pitchFamily="49" charset="-128"/>
              </a:rPr>
              <a:t>事業</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の概要を記載ください</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17" name="正方形/長方形 30"/>
          <p:cNvSpPr>
            <a:spLocks noChangeArrowheads="1"/>
          </p:cNvSpPr>
          <p:nvPr/>
        </p:nvSpPr>
        <p:spPr bwMode="auto">
          <a:xfrm>
            <a:off x="4638674" y="5053464"/>
            <a:ext cx="4427538" cy="861458"/>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8" name="正方形/長方形 31"/>
          <p:cNvSpPr/>
          <p:nvPr/>
        </p:nvSpPr>
        <p:spPr>
          <a:xfrm>
            <a:off x="4638674" y="5053464"/>
            <a:ext cx="2700000" cy="180000"/>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lang="ja-JP" altLang="en-US" sz="1100" dirty="0">
                <a:solidFill>
                  <a:prstClr val="black"/>
                </a:solidFill>
                <a:latin typeface="ＭＳ ゴシック" panose="020B0609070205080204" pitchFamily="49" charset="-128"/>
                <a:ea typeface="ＭＳ ゴシック" panose="020B0609070205080204" pitchFamily="49" charset="-128"/>
              </a:rPr>
              <a:t>④今後の展望（企業）</a:t>
            </a:r>
            <a:endParaRPr kumimoji="1" lang="ja-JP" altLang="ja-JP" sz="11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20" name="タイトル 1"/>
          <p:cNvSpPr txBox="1">
            <a:spLocks noChangeArrowheads="1"/>
          </p:cNvSpPr>
          <p:nvPr/>
        </p:nvSpPr>
        <p:spPr bwMode="auto">
          <a:xfrm>
            <a:off x="7141465" y="404664"/>
            <a:ext cx="2057399"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900" dirty="0">
                <a:latin typeface="ＭＳ ゴシック" panose="020B0609070205080204" pitchFamily="49" charset="-128"/>
                <a:ea typeface="ＭＳ ゴシック" panose="020B0609070205080204" pitchFamily="49" charset="-128"/>
              </a:rPr>
              <a:t>□住む　　□癒す　　□学ぶ　</a:t>
            </a:r>
            <a:endParaRPr lang="en-US" altLang="ja-JP" sz="900" dirty="0">
              <a:latin typeface="ＭＳ ゴシック" panose="020B0609070205080204" pitchFamily="49" charset="-128"/>
              <a:ea typeface="ＭＳ ゴシック" panose="020B0609070205080204" pitchFamily="49" charset="-128"/>
            </a:endParaRPr>
          </a:p>
          <a:p>
            <a:pPr algn="l" eaLnBrk="1" hangingPunct="1"/>
            <a:r>
              <a:rPr lang="ja-JP" altLang="en-US" sz="900" dirty="0">
                <a:latin typeface="ＭＳ ゴシック" panose="020B0609070205080204" pitchFamily="49" charset="-128"/>
                <a:ea typeface="ＭＳ ゴシック" panose="020B0609070205080204" pitchFamily="49" charset="-128"/>
              </a:rPr>
              <a:t>□動く　　□楽しむ　□その他</a:t>
            </a:r>
          </a:p>
        </p:txBody>
      </p:sp>
      <p:sp>
        <p:nvSpPr>
          <p:cNvPr id="26" name="正方形/長方形 39"/>
          <p:cNvSpPr>
            <a:spLocks noChangeArrowheads="1"/>
          </p:cNvSpPr>
          <p:nvPr/>
        </p:nvSpPr>
        <p:spPr bwMode="auto">
          <a:xfrm>
            <a:off x="179512" y="2589917"/>
            <a:ext cx="8660110" cy="393349"/>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・実証</a:t>
            </a:r>
            <a:r>
              <a:rPr lang="ja-JP" altLang="en-US" sz="1100" dirty="0">
                <a:solidFill>
                  <a:srgbClr val="366092"/>
                </a:solidFill>
                <a:latin typeface="ＭＳ ゴシック" panose="020B0609070205080204" pitchFamily="49" charset="-128"/>
                <a:ea typeface="ＭＳ ゴシック" panose="020B0609070205080204" pitchFamily="49" charset="-128"/>
              </a:rPr>
              <a:t>事業</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によって、住民の生活環境課題にどのような効果をもたらすことが検証できたか、という点も含め記載してください。</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2" name="正方形/長方形 30">
            <a:extLst>
              <a:ext uri="{FF2B5EF4-FFF2-40B4-BE49-F238E27FC236}">
                <a16:creationId xmlns:a16="http://schemas.microsoft.com/office/drawing/2014/main" id="{90ADBB49-FD87-6A2D-C233-E733DABFBDF0}"/>
              </a:ext>
            </a:extLst>
          </p:cNvPr>
          <p:cNvSpPr>
            <a:spLocks noChangeArrowheads="1"/>
          </p:cNvSpPr>
          <p:nvPr/>
        </p:nvSpPr>
        <p:spPr bwMode="auto">
          <a:xfrm>
            <a:off x="101599" y="5962561"/>
            <a:ext cx="4427538" cy="861458"/>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3" name="正方形/長方形 31">
            <a:extLst>
              <a:ext uri="{FF2B5EF4-FFF2-40B4-BE49-F238E27FC236}">
                <a16:creationId xmlns:a16="http://schemas.microsoft.com/office/drawing/2014/main" id="{968F2ABF-BAF3-D837-8543-8D9A231357C5}"/>
              </a:ext>
            </a:extLst>
          </p:cNvPr>
          <p:cNvSpPr/>
          <p:nvPr/>
        </p:nvSpPr>
        <p:spPr>
          <a:xfrm>
            <a:off x="96264" y="5962561"/>
            <a:ext cx="2700000" cy="180000"/>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600"/>
              </a:spcBef>
              <a:defRPr/>
            </a:pPr>
            <a:r>
              <a:rPr lang="ja-JP" altLang="en-US" sz="1100" dirty="0">
                <a:solidFill>
                  <a:prstClr val="black"/>
                </a:solidFill>
                <a:latin typeface="ＭＳ ゴシック" panose="020B0609070205080204" pitchFamily="49" charset="-128"/>
                <a:ea typeface="ＭＳ ゴシック" panose="020B0609070205080204" pitchFamily="49" charset="-128"/>
              </a:rPr>
              <a:t>⑤実証事業実施の所感（自治体）</a:t>
            </a:r>
            <a:endParaRPr kumimoji="1" lang="ja-JP" altLang="ja-JP" sz="11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9" name="正方形/長方形 30">
            <a:extLst>
              <a:ext uri="{FF2B5EF4-FFF2-40B4-BE49-F238E27FC236}">
                <a16:creationId xmlns:a16="http://schemas.microsoft.com/office/drawing/2014/main" id="{740DC600-2099-BB2D-7B40-4A2EB9FBB3E0}"/>
              </a:ext>
            </a:extLst>
          </p:cNvPr>
          <p:cNvSpPr>
            <a:spLocks noChangeArrowheads="1"/>
          </p:cNvSpPr>
          <p:nvPr/>
        </p:nvSpPr>
        <p:spPr bwMode="auto">
          <a:xfrm>
            <a:off x="4633339" y="5962561"/>
            <a:ext cx="4427538" cy="861458"/>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21" name="正方形/長方形 31">
            <a:extLst>
              <a:ext uri="{FF2B5EF4-FFF2-40B4-BE49-F238E27FC236}">
                <a16:creationId xmlns:a16="http://schemas.microsoft.com/office/drawing/2014/main" id="{C5A3BB38-5F46-E79E-E611-44712C9A458D}"/>
              </a:ext>
            </a:extLst>
          </p:cNvPr>
          <p:cNvSpPr/>
          <p:nvPr/>
        </p:nvSpPr>
        <p:spPr>
          <a:xfrm>
            <a:off x="4640400" y="5962561"/>
            <a:ext cx="2700000" cy="180000"/>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lang="ja-JP" altLang="en-US" sz="1100" dirty="0">
                <a:solidFill>
                  <a:prstClr val="black"/>
                </a:solidFill>
                <a:latin typeface="ＭＳ ゴシック" panose="020B0609070205080204" pitchFamily="49" charset="-128"/>
                <a:ea typeface="ＭＳ ゴシック" panose="020B0609070205080204" pitchFamily="49" charset="-128"/>
              </a:rPr>
              <a:t>⑥今後の展望（自治体）</a:t>
            </a:r>
            <a:endParaRPr kumimoji="1" lang="ja-JP" altLang="ja-JP" sz="11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33818277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3d8f250-ce29-42e9-9c43-7d55f02f7c74" xsi:nil="true"/>
    <lcf76f155ced4ddcb4097134ff3c332f xmlns="66906831-6d4d-459f-9f31-eecc743301b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983A79C3D2DD442BECDDB13209207FB" ma:contentTypeVersion="14" ma:contentTypeDescription="新しいドキュメントを作成します。" ma:contentTypeScope="" ma:versionID="8ca4e1252442d04a8a5e43105d809f5e">
  <xsd:schema xmlns:xsd="http://www.w3.org/2001/XMLSchema" xmlns:xs="http://www.w3.org/2001/XMLSchema" xmlns:p="http://schemas.microsoft.com/office/2006/metadata/properties" xmlns:ns2="66906831-6d4d-459f-9f31-eecc743301b5" xmlns:ns3="53d8f250-ce29-42e9-9c43-7d55f02f7c74" targetNamespace="http://schemas.microsoft.com/office/2006/metadata/properties" ma:root="true" ma:fieldsID="571807c7f7853c667d2a78285add5374" ns2:_="" ns3:_="">
    <xsd:import namespace="66906831-6d4d-459f-9f31-eecc743301b5"/>
    <xsd:import namespace="53d8f250-ce29-42e9-9c43-7d55f02f7c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906831-6d4d-459f-9f31-eecc743301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d8f250-ce29-42e9-9c43-7d55f02f7c74"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f77039c-dcf9-4e15-a1a0-45c2c042c78b}" ma:internalName="TaxCatchAll" ma:showField="CatchAllData" ma:web="53d8f250-ce29-42e9-9c43-7d55f02f7c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191EB1-83F8-4E69-8C44-9FAB0A097907}">
  <ds:schemaRefs>
    <ds:schemaRef ds:uri="http://schemas.microsoft.com/office/2006/metadata/properties"/>
    <ds:schemaRef ds:uri="http://schemas.microsoft.com/office/infopath/2007/PartnerControls"/>
    <ds:schemaRef ds:uri="53d8f250-ce29-42e9-9c43-7d55f02f7c74"/>
    <ds:schemaRef ds:uri="66906831-6d4d-459f-9f31-eecc743301b5"/>
  </ds:schemaRefs>
</ds:datastoreItem>
</file>

<file path=customXml/itemProps2.xml><?xml version="1.0" encoding="utf-8"?>
<ds:datastoreItem xmlns:ds="http://schemas.openxmlformats.org/officeDocument/2006/customXml" ds:itemID="{DDBB38E3-22C6-4F31-8F24-D6B043374E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906831-6d4d-459f-9f31-eecc743301b5"/>
    <ds:schemaRef ds:uri="53d8f250-ce29-42e9-9c43-7d55f02f7c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9C0074-928E-43A7-BC51-577258A739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188</Words>
  <Application>Microsoft Office PowerPoint</Application>
  <PresentationFormat>画面に合わせる (4:3)</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2023-07-24T09:21:37Z</dcterms:created>
  <dcterms:modified xsi:type="dcterms:W3CDTF">2024-04-01T13:49:21Z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0x0101009983A79C3D2DD442BECDDB13209207FB</vt:lpwstr>
  </property>
</Properties>
</file>