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95" d="100"/>
          <a:sy n="95"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26134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41093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56507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94473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02387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77346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46367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60063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80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8850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9959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516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504" y="6381328"/>
            <a:ext cx="8928992" cy="432048"/>
          </a:xfrm>
          <a:prstGeom prst="roundRect">
            <a:avLst/>
          </a:prstGeom>
          <a:solidFill>
            <a:schemeClr val="accent2">
              <a:lumMod val="20000"/>
              <a:lumOff val="80000"/>
            </a:schemeClr>
          </a:solidFill>
          <a:ln>
            <a:solidFill>
              <a:schemeClr val="accent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 name="タイトル 1"/>
          <p:cNvSpPr txBox="1">
            <a:spLocks noChangeArrowheads="1"/>
          </p:cNvSpPr>
          <p:nvPr/>
        </p:nvSpPr>
        <p:spPr>
          <a:xfrm>
            <a:off x="33338" y="363538"/>
            <a:ext cx="6192837" cy="327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smtClean="0">
                <a:latin typeface="ＭＳ ゴシック" panose="020B0609070205080204" pitchFamily="49" charset="-128"/>
                <a:ea typeface="ＭＳ ゴシック" panose="020B0609070205080204" pitchFamily="49" charset="-128"/>
              </a:rPr>
              <a:t>○○（実証</a:t>
            </a:r>
            <a:r>
              <a:rPr lang="ja-JP" altLang="en-US" sz="1600" dirty="0">
                <a:latin typeface="ＭＳ ゴシック" panose="020B0609070205080204" pitchFamily="49" charset="-128"/>
                <a:ea typeface="ＭＳ ゴシック" panose="020B0609070205080204" pitchFamily="49" charset="-128"/>
              </a:rPr>
              <a:t>事業</a:t>
            </a:r>
            <a:r>
              <a:rPr lang="ja-JP" altLang="en-US" sz="1600" dirty="0" smtClean="0">
                <a:latin typeface="ＭＳ ゴシック" panose="020B0609070205080204" pitchFamily="49" charset="-128"/>
                <a:ea typeface="ＭＳ ゴシック" panose="020B0609070205080204" pitchFamily="49" charset="-128"/>
              </a:rPr>
              <a:t>名を記載）</a:t>
            </a:r>
            <a:endParaRPr lang="ja-JP" altLang="en-US" sz="1100" dirty="0" smtClean="0">
              <a:latin typeface="ＭＳ ゴシック" panose="020B0609070205080204" pitchFamily="49" charset="-128"/>
              <a:ea typeface="ＭＳ ゴシック" panose="020B0609070205080204" pitchFamily="49" charset="-128"/>
            </a:endParaRPr>
          </a:p>
        </p:txBody>
      </p:sp>
      <p:sp>
        <p:nvSpPr>
          <p:cNvPr id="6" name="正方形/長方形 19"/>
          <p:cNvSpPr>
            <a:spLocks noChangeArrowheads="1"/>
          </p:cNvSpPr>
          <p:nvPr/>
        </p:nvSpPr>
        <p:spPr bwMode="auto">
          <a:xfrm>
            <a:off x="33338" y="25400"/>
            <a:ext cx="7995046" cy="33337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600" b="1" dirty="0" smtClean="0">
                <a:solidFill>
                  <a:prstClr val="black"/>
                </a:solidFill>
                <a:latin typeface="ＭＳ ゴシック" panose="020B0609070205080204" pitchFamily="49" charset="-128"/>
                <a:ea typeface="ＭＳ ゴシック" panose="020B0609070205080204" pitchFamily="49" charset="-128"/>
              </a:rPr>
              <a:t>浜通り復興リビングラボ</a:t>
            </a:r>
            <a:r>
              <a:rPr lang="ja-JP" altLang="en-US" sz="1600" b="1" smtClean="0">
                <a:solidFill>
                  <a:prstClr val="black"/>
                </a:solidFill>
                <a:latin typeface="ＭＳ ゴシック" panose="020B0609070205080204" pitchFamily="49" charset="-128"/>
                <a:ea typeface="ＭＳ ゴシック" panose="020B0609070205080204" pitchFamily="49" charset="-128"/>
              </a:rPr>
              <a:t>　実証</a:t>
            </a:r>
            <a:r>
              <a:rPr lang="ja-JP" altLang="en-US" sz="1600" b="1">
                <a:solidFill>
                  <a:prstClr val="black"/>
                </a:solidFill>
                <a:latin typeface="ＭＳ ゴシック" panose="020B0609070205080204" pitchFamily="49" charset="-128"/>
                <a:ea typeface="ＭＳ ゴシック" panose="020B0609070205080204" pitchFamily="49" charset="-128"/>
              </a:rPr>
              <a:t>事業</a:t>
            </a:r>
            <a:r>
              <a:rPr lang="ja-JP" altLang="en-US" sz="1600" b="1" smtClean="0">
                <a:solidFill>
                  <a:prstClr val="black"/>
                </a:solidFill>
                <a:latin typeface="ＭＳ ゴシック" panose="020B0609070205080204" pitchFamily="49" charset="-128"/>
                <a:ea typeface="ＭＳ ゴシック" panose="020B0609070205080204" pitchFamily="49" charset="-128"/>
              </a:rPr>
              <a:t>概要</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報告書</a:t>
            </a:r>
            <a:endParaRPr kumimoji="1" lang="ja-JP" altLang="en-US" sz="16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正方形/長方形 35"/>
          <p:cNvSpPr>
            <a:spLocks noChangeArrowheads="1"/>
          </p:cNvSpPr>
          <p:nvPr/>
        </p:nvSpPr>
        <p:spPr bwMode="auto">
          <a:xfrm>
            <a:off x="103759" y="2555999"/>
            <a:ext cx="8967787" cy="2645817"/>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8" name="正方形/長方形 36"/>
          <p:cNvSpPr/>
          <p:nvPr/>
        </p:nvSpPr>
        <p:spPr>
          <a:xfrm>
            <a:off x="149225" y="2420888"/>
            <a:ext cx="4068763"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400" dirty="0" smtClean="0">
                <a:solidFill>
                  <a:prstClr val="black"/>
                </a:solidFill>
                <a:latin typeface="ＭＳ ゴシック" panose="020B0609070205080204" pitchFamily="49" charset="-128"/>
                <a:ea typeface="ＭＳ ゴシック" panose="020B0609070205080204" pitchFamily="49" charset="-128"/>
              </a:rPr>
              <a:t>②実証</a:t>
            </a:r>
            <a:r>
              <a:rPr lang="ja-JP" altLang="en-US" sz="1400" dirty="0">
                <a:solidFill>
                  <a:prstClr val="black"/>
                </a:solidFill>
                <a:latin typeface="ＭＳ ゴシック" panose="020B0609070205080204" pitchFamily="49" charset="-128"/>
                <a:ea typeface="ＭＳ ゴシック" panose="020B0609070205080204" pitchFamily="49" charset="-128"/>
              </a:rPr>
              <a:t>事業</a:t>
            </a:r>
            <a:r>
              <a:rPr lang="ja-JP" altLang="en-US" sz="1400" dirty="0" smtClean="0">
                <a:solidFill>
                  <a:prstClr val="black"/>
                </a:solidFill>
                <a:latin typeface="ＭＳ ゴシック" panose="020B0609070205080204" pitchFamily="49" charset="-128"/>
                <a:ea typeface="ＭＳ ゴシック" panose="020B0609070205080204" pitchFamily="49" charset="-128"/>
              </a:rPr>
              <a:t>結果概要</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正方形/長方形 6"/>
          <p:cNvSpPr>
            <a:spLocks noChangeArrowheads="1"/>
          </p:cNvSpPr>
          <p:nvPr/>
        </p:nvSpPr>
        <p:spPr bwMode="auto">
          <a:xfrm>
            <a:off x="101599" y="874713"/>
            <a:ext cx="8964613" cy="14760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5"/>
          <p:cNvSpPr/>
          <p:nvPr/>
        </p:nvSpPr>
        <p:spPr>
          <a:xfrm>
            <a:off x="149225" y="806450"/>
            <a:ext cx="425132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smtClean="0">
                <a:solidFill>
                  <a:prstClr val="black"/>
                </a:solidFill>
                <a:latin typeface="ＭＳ ゴシック" panose="020B0609070205080204" pitchFamily="49" charset="-128"/>
                <a:ea typeface="ＭＳ ゴシック" panose="020B0609070205080204" pitchFamily="49" charset="-128"/>
              </a:rPr>
              <a:t>①実証</a:t>
            </a:r>
            <a:r>
              <a:rPr lang="ja-JP" altLang="en-US" sz="1400" dirty="0">
                <a:solidFill>
                  <a:prstClr val="black"/>
                </a:solidFill>
                <a:latin typeface="ＭＳ ゴシック" panose="020B0609070205080204" pitchFamily="49" charset="-128"/>
                <a:ea typeface="ＭＳ ゴシック" panose="020B0609070205080204" pitchFamily="49" charset="-128"/>
              </a:rPr>
              <a:t>事業</a:t>
            </a:r>
            <a:r>
              <a:rPr lang="ja-JP" altLang="en-US" sz="1400" dirty="0" smtClean="0">
                <a:solidFill>
                  <a:prstClr val="black"/>
                </a:solidFill>
                <a:latin typeface="ＭＳ ゴシック" panose="020B0609070205080204" pitchFamily="49" charset="-128"/>
                <a:ea typeface="ＭＳ ゴシック" panose="020B0609070205080204" pitchFamily="49" charset="-128"/>
              </a:rPr>
              <a:t>概要</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1" name="正方形/長方形 39"/>
          <p:cNvSpPr>
            <a:spLocks noChangeArrowheads="1"/>
          </p:cNvSpPr>
          <p:nvPr/>
        </p:nvSpPr>
        <p:spPr bwMode="auto">
          <a:xfrm>
            <a:off x="179512" y="3491600"/>
            <a:ext cx="8712968" cy="1485453"/>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共通</a:t>
            </a: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a:t>
            </a: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・文字のサイズは１０ポイント以上で記載してください。　　　・図や写真等の使用も可能です。</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・それぞれの枠の大きさ・レイアウトは変更可能ですが、１枚以内</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としてください。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・ご提出</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いただいた本実証実験概要報告書はそのまま</a:t>
            </a:r>
            <a:r>
              <a:rPr lang="ja-JP" altLang="en-US" sz="1100" dirty="0">
                <a:solidFill>
                  <a:srgbClr val="366092"/>
                </a:solidFill>
                <a:latin typeface="ＭＳ ゴシック" panose="020B0609070205080204" pitchFamily="49" charset="-128"/>
                <a:ea typeface="ＭＳ ゴシック" panose="020B0609070205080204" pitchFamily="49" charset="-128"/>
              </a:rPr>
              <a:t>復興庁</a:t>
            </a:r>
            <a:r>
              <a:rPr lang="en-US" altLang="ja-JP" sz="1100" dirty="0" smtClean="0">
                <a:solidFill>
                  <a:srgbClr val="366092"/>
                </a:solidFill>
                <a:latin typeface="ＭＳ ゴシック" panose="020B0609070205080204" pitchFamily="49" charset="-128"/>
                <a:ea typeface="ＭＳ ゴシック" panose="020B0609070205080204" pitchFamily="49" charset="-128"/>
              </a:rPr>
              <a:t>HP</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において公表することを予定しています。</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p:txBody>
      </p:sp>
      <p:sp>
        <p:nvSpPr>
          <p:cNvPr id="12" name="正方形/長方形 30"/>
          <p:cNvSpPr>
            <a:spLocks noChangeArrowheads="1"/>
          </p:cNvSpPr>
          <p:nvPr/>
        </p:nvSpPr>
        <p:spPr bwMode="auto">
          <a:xfrm>
            <a:off x="106934" y="5292000"/>
            <a:ext cx="4427538" cy="99987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3" name="正方形/長方形 31"/>
          <p:cNvSpPr/>
          <p:nvPr/>
        </p:nvSpPr>
        <p:spPr>
          <a:xfrm>
            <a:off x="143446" y="5292000"/>
            <a:ext cx="407987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smtClean="0">
                <a:solidFill>
                  <a:prstClr val="black"/>
                </a:solidFill>
                <a:latin typeface="ＭＳ ゴシック" panose="020B0609070205080204" pitchFamily="49" charset="-128"/>
                <a:ea typeface="ＭＳ ゴシック" panose="020B0609070205080204" pitchFamily="49" charset="-128"/>
              </a:rPr>
              <a:t>③今後の展望</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14" name="直線コネクタ 3"/>
          <p:cNvCxnSpPr/>
          <p:nvPr/>
        </p:nvCxnSpPr>
        <p:spPr>
          <a:xfrm>
            <a:off x="0" y="764704"/>
            <a:ext cx="9144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8131857" y="29400"/>
            <a:ext cx="936104" cy="369332"/>
          </a:xfrm>
          <a:prstGeom prst="rect">
            <a:avLst/>
          </a:prstGeom>
          <a:noFill/>
          <a:ln>
            <a:solidFill>
              <a:schemeClr val="tx1"/>
            </a:solidFill>
          </a:ln>
        </p:spPr>
        <p:txBody>
          <a:bodyPr wrap="square" rtlCol="0">
            <a:spAutoFit/>
          </a:bodyPr>
          <a:lstStyle/>
          <a:p>
            <a:pPr algn="ctr"/>
            <a:r>
              <a:rPr lang="ja-JP" altLang="en-US" dirty="0" smtClean="0"/>
              <a:t>様式</a:t>
            </a:r>
            <a:r>
              <a:rPr lang="en-US" altLang="ja-JP" dirty="0" smtClean="0"/>
              <a:t>4</a:t>
            </a:r>
            <a:endParaRPr kumimoji="1" lang="ja-JP" altLang="en-US" dirty="0"/>
          </a:p>
        </p:txBody>
      </p:sp>
      <p:sp>
        <p:nvSpPr>
          <p:cNvPr id="16" name="正方形/長方形 39"/>
          <p:cNvSpPr>
            <a:spLocks noChangeArrowheads="1"/>
          </p:cNvSpPr>
          <p:nvPr/>
        </p:nvSpPr>
        <p:spPr bwMode="auto">
          <a:xfrm>
            <a:off x="232370" y="1184895"/>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・課題、アプローチなども含め、実証</a:t>
            </a:r>
            <a:r>
              <a:rPr lang="ja-JP" altLang="en-US" sz="1100" dirty="0">
                <a:solidFill>
                  <a:srgbClr val="366092"/>
                </a:solidFill>
                <a:latin typeface="ＭＳ ゴシック" panose="020B0609070205080204" pitchFamily="49" charset="-128"/>
                <a:ea typeface="ＭＳ ゴシック" panose="020B0609070205080204" pitchFamily="49" charset="-128"/>
              </a:rPr>
              <a:t>事業</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の概要を記載ください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17" name="正方形/長方形 30"/>
          <p:cNvSpPr>
            <a:spLocks noChangeArrowheads="1"/>
          </p:cNvSpPr>
          <p:nvPr/>
        </p:nvSpPr>
        <p:spPr bwMode="auto">
          <a:xfrm>
            <a:off x="4644008" y="5292000"/>
            <a:ext cx="4427538" cy="99987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8" name="正方形/長方形 31"/>
          <p:cNvSpPr/>
          <p:nvPr/>
        </p:nvSpPr>
        <p:spPr>
          <a:xfrm>
            <a:off x="4680521" y="5292000"/>
            <a:ext cx="2800350"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smtClean="0">
                <a:solidFill>
                  <a:prstClr val="black"/>
                </a:solidFill>
                <a:latin typeface="ＭＳ ゴシック" panose="020B0609070205080204" pitchFamily="49" charset="-128"/>
                <a:ea typeface="ＭＳ ゴシック" panose="020B0609070205080204" pitchFamily="49" charset="-128"/>
              </a:rPr>
              <a:t>④実証</a:t>
            </a:r>
            <a:r>
              <a:rPr lang="ja-JP" altLang="en-US" sz="1400">
                <a:solidFill>
                  <a:prstClr val="black"/>
                </a:solidFill>
                <a:latin typeface="ＭＳ ゴシック" panose="020B0609070205080204" pitchFamily="49" charset="-128"/>
                <a:ea typeface="ＭＳ ゴシック" panose="020B0609070205080204" pitchFamily="49" charset="-128"/>
              </a:rPr>
              <a:t>事業</a:t>
            </a:r>
            <a:r>
              <a:rPr lang="ja-JP" altLang="en-US" sz="1400" smtClean="0">
                <a:solidFill>
                  <a:prstClr val="black"/>
                </a:solidFill>
                <a:latin typeface="ＭＳ ゴシック" panose="020B0609070205080204" pitchFamily="49" charset="-128"/>
                <a:ea typeface="ＭＳ ゴシック" panose="020B0609070205080204" pitchFamily="49" charset="-128"/>
              </a:rPr>
              <a:t>実施</a:t>
            </a:r>
            <a:r>
              <a:rPr lang="ja-JP" altLang="en-US" sz="1400" dirty="0" smtClean="0">
                <a:solidFill>
                  <a:prstClr val="black"/>
                </a:solidFill>
                <a:latin typeface="ＭＳ ゴシック" panose="020B0609070205080204" pitchFamily="49" charset="-128"/>
                <a:ea typeface="ＭＳ ゴシック" panose="020B0609070205080204" pitchFamily="49" charset="-128"/>
              </a:rPr>
              <a:t>の所感</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20" name="タイトル 1"/>
          <p:cNvSpPr txBox="1">
            <a:spLocks noChangeArrowheads="1"/>
          </p:cNvSpPr>
          <p:nvPr/>
        </p:nvSpPr>
        <p:spPr bwMode="auto">
          <a:xfrm>
            <a:off x="7141465" y="404664"/>
            <a:ext cx="2057399"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dirty="0" smtClean="0">
                <a:latin typeface="ＭＳ ゴシック" panose="020B0609070205080204" pitchFamily="49" charset="-128"/>
                <a:ea typeface="ＭＳ ゴシック" panose="020B0609070205080204" pitchFamily="49" charset="-128"/>
              </a:rPr>
              <a:t>□住む　　□癒す　　□学ぶ　</a:t>
            </a:r>
            <a:endParaRPr lang="en-US" altLang="ja-JP" sz="1000" dirty="0" smtClean="0">
              <a:latin typeface="ＭＳ ゴシック" panose="020B0609070205080204" pitchFamily="49" charset="-128"/>
              <a:ea typeface="ＭＳ ゴシック" panose="020B0609070205080204" pitchFamily="49" charset="-128"/>
            </a:endParaRPr>
          </a:p>
          <a:p>
            <a:pPr algn="l" eaLnBrk="1" hangingPunct="1"/>
            <a:r>
              <a:rPr lang="ja-JP" altLang="en-US" sz="1000" dirty="0" smtClean="0">
                <a:latin typeface="ＭＳ ゴシック" panose="020B0609070205080204" pitchFamily="49" charset="-128"/>
                <a:ea typeface="ＭＳ ゴシック" panose="020B0609070205080204" pitchFamily="49" charset="-128"/>
              </a:rPr>
              <a:t>□動く　　□楽しむ　□その他</a:t>
            </a:r>
          </a:p>
        </p:txBody>
      </p:sp>
      <p:sp>
        <p:nvSpPr>
          <p:cNvPr id="22" name="テキスト ボックス 21"/>
          <p:cNvSpPr txBox="1"/>
          <p:nvPr/>
        </p:nvSpPr>
        <p:spPr>
          <a:xfrm>
            <a:off x="107504" y="6381328"/>
            <a:ext cx="2160240" cy="400110"/>
          </a:xfrm>
          <a:prstGeom prst="rect">
            <a:avLst/>
          </a:prstGeom>
          <a:noFill/>
        </p:spPr>
        <p:txBody>
          <a:bodyPr wrap="square" rtlCol="0">
            <a:spAutoFit/>
          </a:bodyPr>
          <a:lstStyle/>
          <a:p>
            <a:r>
              <a:rPr kumimoji="1" lang="ja-JP" altLang="en-US" sz="1000" dirty="0" smtClean="0"/>
              <a:t>会社名　 ：</a:t>
            </a:r>
            <a:endParaRPr kumimoji="1" lang="en-US" altLang="ja-JP" sz="1000" dirty="0" smtClean="0"/>
          </a:p>
          <a:p>
            <a:r>
              <a:rPr kumimoji="1" lang="ja-JP" altLang="en-US" sz="1000" dirty="0" smtClean="0"/>
              <a:t>担当部署：</a:t>
            </a:r>
            <a:endParaRPr kumimoji="1" lang="ja-JP" altLang="en-US" sz="1000" dirty="0"/>
          </a:p>
        </p:txBody>
      </p:sp>
      <p:sp>
        <p:nvSpPr>
          <p:cNvPr id="23" name="テキスト ボックス 22"/>
          <p:cNvSpPr txBox="1"/>
          <p:nvPr/>
        </p:nvSpPr>
        <p:spPr>
          <a:xfrm>
            <a:off x="2339752" y="6381328"/>
            <a:ext cx="2880320" cy="400110"/>
          </a:xfrm>
          <a:prstGeom prst="rect">
            <a:avLst/>
          </a:prstGeom>
          <a:noFill/>
        </p:spPr>
        <p:txBody>
          <a:bodyPr wrap="square" rtlCol="0">
            <a:spAutoFit/>
          </a:bodyPr>
          <a:lstStyle/>
          <a:p>
            <a:r>
              <a:rPr kumimoji="1" lang="ja-JP" altLang="en-US" sz="1000" dirty="0" smtClean="0"/>
              <a:t>担当者：</a:t>
            </a:r>
            <a:endParaRPr kumimoji="1" lang="en-US" altLang="ja-JP" sz="1000" dirty="0" smtClean="0"/>
          </a:p>
          <a:p>
            <a:r>
              <a:rPr kumimoji="1" lang="ja-JP" altLang="en-US" sz="1000" dirty="0" smtClean="0"/>
              <a:t>連絡先（電話番号）：</a:t>
            </a:r>
            <a:endParaRPr lang="ja-JP" altLang="en-US" sz="1000" dirty="0"/>
          </a:p>
        </p:txBody>
      </p:sp>
      <p:sp>
        <p:nvSpPr>
          <p:cNvPr id="25" name="テキスト ボックス 24"/>
          <p:cNvSpPr txBox="1"/>
          <p:nvPr/>
        </p:nvSpPr>
        <p:spPr>
          <a:xfrm>
            <a:off x="5292080" y="6381328"/>
            <a:ext cx="2880320" cy="246221"/>
          </a:xfrm>
          <a:prstGeom prst="rect">
            <a:avLst/>
          </a:prstGeom>
          <a:noFill/>
        </p:spPr>
        <p:txBody>
          <a:bodyPr wrap="square" rtlCol="0">
            <a:spAutoFit/>
          </a:bodyPr>
          <a:lstStyle/>
          <a:p>
            <a:r>
              <a:rPr kumimoji="1" lang="ja-JP" altLang="en-US" sz="1000" dirty="0" smtClean="0"/>
              <a:t>メールアドレス：</a:t>
            </a:r>
            <a:endParaRPr lang="ja-JP" altLang="en-US" sz="1000" dirty="0"/>
          </a:p>
        </p:txBody>
      </p:sp>
      <p:sp>
        <p:nvSpPr>
          <p:cNvPr id="26" name="正方形/長方形 39"/>
          <p:cNvSpPr>
            <a:spLocks noChangeArrowheads="1"/>
          </p:cNvSpPr>
          <p:nvPr/>
        </p:nvSpPr>
        <p:spPr bwMode="auto">
          <a:xfrm>
            <a:off x="179512" y="2869707"/>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・実証</a:t>
            </a:r>
            <a:r>
              <a:rPr lang="ja-JP" altLang="en-US" sz="1100" dirty="0">
                <a:solidFill>
                  <a:srgbClr val="366092"/>
                </a:solidFill>
                <a:latin typeface="ＭＳ ゴシック" panose="020B0609070205080204" pitchFamily="49" charset="-128"/>
                <a:ea typeface="ＭＳ ゴシック" panose="020B0609070205080204" pitchFamily="49" charset="-128"/>
              </a:rPr>
              <a:t>事業</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によって、住民の生活環境課題にどのような効果をもたらすことが検証できたか、という点も含め記載してください。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81827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195</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2023-07-24T09:21:37Z</dcterms:created>
  <dcterms:modified xsi:type="dcterms:W3CDTF">2023-07-24T09:21:49Z</dcterms:modified>
</cp:coreProperties>
</file>