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sldIdLst>
    <p:sldId id="256"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0" autoAdjust="0"/>
    <p:restoredTop sz="94660"/>
  </p:normalViewPr>
  <p:slideViewPr>
    <p:cSldViewPr snapToGrid="0">
      <p:cViewPr varScale="1">
        <p:scale>
          <a:sx n="114" d="100"/>
          <a:sy n="114" d="100"/>
        </p:scale>
        <p:origin x="1512"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9F63882-8568-4BF2-8F54-3D126A017469}" type="datetimeFigureOut">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A9F6A7-8167-45AB-99BF-9801294FBA03}" type="slidenum">
              <a:rPr kumimoji="1" lang="ja-JP" altLang="en-US" smtClean="0"/>
              <a:t>‹#›</a:t>
            </a:fld>
            <a:endParaRPr kumimoji="1" lang="ja-JP" altLang="en-US"/>
          </a:p>
        </p:txBody>
      </p:sp>
    </p:spTree>
    <p:extLst>
      <p:ext uri="{BB962C8B-B14F-4D97-AF65-F5344CB8AC3E}">
        <p14:creationId xmlns:p14="http://schemas.microsoft.com/office/powerpoint/2010/main" val="2261349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F63882-8568-4BF2-8F54-3D126A017469}" type="datetimeFigureOut">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A9F6A7-8167-45AB-99BF-9801294FBA03}" type="slidenum">
              <a:rPr kumimoji="1" lang="ja-JP" altLang="en-US" smtClean="0"/>
              <a:t>‹#›</a:t>
            </a:fld>
            <a:endParaRPr kumimoji="1" lang="ja-JP" altLang="en-US"/>
          </a:p>
        </p:txBody>
      </p:sp>
    </p:spTree>
    <p:extLst>
      <p:ext uri="{BB962C8B-B14F-4D97-AF65-F5344CB8AC3E}">
        <p14:creationId xmlns:p14="http://schemas.microsoft.com/office/powerpoint/2010/main" val="410930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F63882-8568-4BF2-8F54-3D126A017469}" type="datetimeFigureOut">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A9F6A7-8167-45AB-99BF-9801294FBA03}" type="slidenum">
              <a:rPr kumimoji="1" lang="ja-JP" altLang="en-US" smtClean="0"/>
              <a:t>‹#›</a:t>
            </a:fld>
            <a:endParaRPr kumimoji="1" lang="ja-JP" altLang="en-US"/>
          </a:p>
        </p:txBody>
      </p:sp>
    </p:spTree>
    <p:extLst>
      <p:ext uri="{BB962C8B-B14F-4D97-AF65-F5344CB8AC3E}">
        <p14:creationId xmlns:p14="http://schemas.microsoft.com/office/powerpoint/2010/main" val="2565072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F63882-8568-4BF2-8F54-3D126A017469}" type="datetimeFigureOut">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A9F6A7-8167-45AB-99BF-9801294FBA03}" type="slidenum">
              <a:rPr kumimoji="1" lang="ja-JP" altLang="en-US" smtClean="0"/>
              <a:t>‹#›</a:t>
            </a:fld>
            <a:endParaRPr kumimoji="1" lang="ja-JP" altLang="en-US"/>
          </a:p>
        </p:txBody>
      </p:sp>
    </p:spTree>
    <p:extLst>
      <p:ext uri="{BB962C8B-B14F-4D97-AF65-F5344CB8AC3E}">
        <p14:creationId xmlns:p14="http://schemas.microsoft.com/office/powerpoint/2010/main" val="944734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9F63882-8568-4BF2-8F54-3D126A017469}" type="datetimeFigureOut">
              <a:rPr kumimoji="1" lang="ja-JP" altLang="en-US" smtClean="0"/>
              <a:t>2026/3/26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A9F6A7-8167-45AB-99BF-9801294FBA03}" type="slidenum">
              <a:rPr kumimoji="1" lang="ja-JP" altLang="en-US" smtClean="0"/>
              <a:t>‹#›</a:t>
            </a:fld>
            <a:endParaRPr kumimoji="1" lang="ja-JP" altLang="en-US"/>
          </a:p>
        </p:txBody>
      </p:sp>
    </p:spTree>
    <p:extLst>
      <p:ext uri="{BB962C8B-B14F-4D97-AF65-F5344CB8AC3E}">
        <p14:creationId xmlns:p14="http://schemas.microsoft.com/office/powerpoint/2010/main" val="1023870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F63882-8568-4BF2-8F54-3D126A017469}" type="datetimeFigureOut">
              <a:rPr kumimoji="1" lang="ja-JP" altLang="en-US" smtClean="0"/>
              <a:t>2026/3/26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A9F6A7-8167-45AB-99BF-9801294FBA03}" type="slidenum">
              <a:rPr kumimoji="1" lang="ja-JP" altLang="en-US" smtClean="0"/>
              <a:t>‹#›</a:t>
            </a:fld>
            <a:endParaRPr kumimoji="1" lang="ja-JP" altLang="en-US"/>
          </a:p>
        </p:txBody>
      </p:sp>
    </p:spTree>
    <p:extLst>
      <p:ext uri="{BB962C8B-B14F-4D97-AF65-F5344CB8AC3E}">
        <p14:creationId xmlns:p14="http://schemas.microsoft.com/office/powerpoint/2010/main" val="3773465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9F63882-8568-4BF2-8F54-3D126A017469}" type="datetimeFigureOut">
              <a:rPr kumimoji="1" lang="ja-JP" altLang="en-US" smtClean="0"/>
              <a:t>2026/3/26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0A9F6A7-8167-45AB-99BF-9801294FBA03}" type="slidenum">
              <a:rPr kumimoji="1" lang="ja-JP" altLang="en-US" smtClean="0"/>
              <a:t>‹#›</a:t>
            </a:fld>
            <a:endParaRPr kumimoji="1" lang="ja-JP" altLang="en-US"/>
          </a:p>
        </p:txBody>
      </p:sp>
    </p:spTree>
    <p:extLst>
      <p:ext uri="{BB962C8B-B14F-4D97-AF65-F5344CB8AC3E}">
        <p14:creationId xmlns:p14="http://schemas.microsoft.com/office/powerpoint/2010/main" val="2463670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F63882-8568-4BF2-8F54-3D126A017469}" type="datetimeFigureOut">
              <a:rPr kumimoji="1" lang="ja-JP" altLang="en-US" smtClean="0"/>
              <a:t>2026/3/26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0A9F6A7-8167-45AB-99BF-9801294FBA03}" type="slidenum">
              <a:rPr kumimoji="1" lang="ja-JP" altLang="en-US" smtClean="0"/>
              <a:t>‹#›</a:t>
            </a:fld>
            <a:endParaRPr kumimoji="1" lang="ja-JP" altLang="en-US"/>
          </a:p>
        </p:txBody>
      </p:sp>
    </p:spTree>
    <p:extLst>
      <p:ext uri="{BB962C8B-B14F-4D97-AF65-F5344CB8AC3E}">
        <p14:creationId xmlns:p14="http://schemas.microsoft.com/office/powerpoint/2010/main" val="1600632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F63882-8568-4BF2-8F54-3D126A017469}" type="datetimeFigureOut">
              <a:rPr kumimoji="1" lang="ja-JP" altLang="en-US" smtClean="0"/>
              <a:t>2026/3/26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0A9F6A7-8167-45AB-99BF-9801294FBA03}" type="slidenum">
              <a:rPr kumimoji="1" lang="ja-JP" altLang="en-US" smtClean="0"/>
              <a:t>‹#›</a:t>
            </a:fld>
            <a:endParaRPr kumimoji="1" lang="ja-JP" altLang="en-US"/>
          </a:p>
        </p:txBody>
      </p:sp>
    </p:spTree>
    <p:extLst>
      <p:ext uri="{BB962C8B-B14F-4D97-AF65-F5344CB8AC3E}">
        <p14:creationId xmlns:p14="http://schemas.microsoft.com/office/powerpoint/2010/main" val="678063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F63882-8568-4BF2-8F54-3D126A017469}" type="datetimeFigureOut">
              <a:rPr kumimoji="1" lang="ja-JP" altLang="en-US" smtClean="0"/>
              <a:t>2026/3/26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A9F6A7-8167-45AB-99BF-9801294FBA03}" type="slidenum">
              <a:rPr kumimoji="1" lang="ja-JP" altLang="en-US" smtClean="0"/>
              <a:t>‹#›</a:t>
            </a:fld>
            <a:endParaRPr kumimoji="1" lang="ja-JP" altLang="en-US"/>
          </a:p>
        </p:txBody>
      </p:sp>
    </p:spTree>
    <p:extLst>
      <p:ext uri="{BB962C8B-B14F-4D97-AF65-F5344CB8AC3E}">
        <p14:creationId xmlns:p14="http://schemas.microsoft.com/office/powerpoint/2010/main" val="3885078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F63882-8568-4BF2-8F54-3D126A017469}" type="datetimeFigureOut">
              <a:rPr kumimoji="1" lang="ja-JP" altLang="en-US" smtClean="0"/>
              <a:t>2026/3/26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A9F6A7-8167-45AB-99BF-9801294FBA03}" type="slidenum">
              <a:rPr kumimoji="1" lang="ja-JP" altLang="en-US" smtClean="0"/>
              <a:t>‹#›</a:t>
            </a:fld>
            <a:endParaRPr kumimoji="1" lang="ja-JP" altLang="en-US"/>
          </a:p>
        </p:txBody>
      </p:sp>
    </p:spTree>
    <p:extLst>
      <p:ext uri="{BB962C8B-B14F-4D97-AF65-F5344CB8AC3E}">
        <p14:creationId xmlns:p14="http://schemas.microsoft.com/office/powerpoint/2010/main" val="299596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63882-8568-4BF2-8F54-3D126A017469}" type="datetimeFigureOut">
              <a:rPr kumimoji="1" lang="ja-JP" altLang="en-US" smtClean="0"/>
              <a:t>2026/3/26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A9F6A7-8167-45AB-99BF-9801294FBA03}" type="slidenum">
              <a:rPr kumimoji="1" lang="ja-JP" altLang="en-US" smtClean="0"/>
              <a:t>‹#›</a:t>
            </a:fld>
            <a:endParaRPr kumimoji="1" lang="ja-JP" altLang="en-US"/>
          </a:p>
        </p:txBody>
      </p:sp>
    </p:spTree>
    <p:extLst>
      <p:ext uri="{BB962C8B-B14F-4D97-AF65-F5344CB8AC3E}">
        <p14:creationId xmlns:p14="http://schemas.microsoft.com/office/powerpoint/2010/main" val="675168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107504" y="6381328"/>
            <a:ext cx="8928992" cy="432048"/>
          </a:xfrm>
          <a:prstGeom prst="roundRect">
            <a:avLst/>
          </a:prstGeom>
          <a:solidFill>
            <a:schemeClr val="accent2">
              <a:lumMod val="20000"/>
              <a:lumOff val="80000"/>
            </a:schemeClr>
          </a:solidFill>
          <a:ln>
            <a:solidFill>
              <a:schemeClr val="accent2"/>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5" name="タイトル 1"/>
          <p:cNvSpPr txBox="1">
            <a:spLocks noChangeArrowheads="1"/>
          </p:cNvSpPr>
          <p:nvPr/>
        </p:nvSpPr>
        <p:spPr>
          <a:xfrm>
            <a:off x="33338" y="363538"/>
            <a:ext cx="6192837" cy="32702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600" dirty="0">
                <a:latin typeface="ＭＳ ゴシック" panose="020B0609070205080204" pitchFamily="49" charset="-128"/>
                <a:ea typeface="ＭＳ ゴシック" panose="020B0609070205080204" pitchFamily="49" charset="-128"/>
              </a:rPr>
              <a:t>○○（実証事業名を記載）</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仮題でも結構です。</a:t>
            </a:r>
          </a:p>
        </p:txBody>
      </p:sp>
      <p:sp>
        <p:nvSpPr>
          <p:cNvPr id="6" name="正方形/長方形 19"/>
          <p:cNvSpPr>
            <a:spLocks noChangeArrowheads="1"/>
          </p:cNvSpPr>
          <p:nvPr/>
        </p:nvSpPr>
        <p:spPr bwMode="auto">
          <a:xfrm>
            <a:off x="33338" y="25400"/>
            <a:ext cx="7995046" cy="333375"/>
          </a:xfrm>
          <a:prstGeom prst="rect">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600" b="1" dirty="0">
                <a:solidFill>
                  <a:prstClr val="black"/>
                </a:solidFill>
                <a:latin typeface="ＭＳ ゴシック" panose="020B0609070205080204" pitchFamily="49" charset="-128"/>
                <a:ea typeface="ＭＳ ゴシック" panose="020B0609070205080204" pitchFamily="49" charset="-128"/>
              </a:rPr>
              <a:t>浜通り復興リビングラボ　実証事業提案書</a:t>
            </a:r>
            <a:endParaRPr kumimoji="1" lang="ja-JP" altLang="en-US" sz="1600" b="1"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7" name="正方形/長方形 35"/>
          <p:cNvSpPr>
            <a:spLocks noChangeArrowheads="1"/>
          </p:cNvSpPr>
          <p:nvPr/>
        </p:nvSpPr>
        <p:spPr bwMode="auto">
          <a:xfrm>
            <a:off x="103759" y="2331554"/>
            <a:ext cx="8967787" cy="2525234"/>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ＭＳ ゴシック" panose="020B0609070205080204" pitchFamily="49" charset="-128"/>
              <a:ea typeface="ＭＳ ゴシック" panose="020B0609070205080204" pitchFamily="49" charset="-128"/>
              <a:cs typeface="+mn-cs"/>
            </a:endParaRPr>
          </a:p>
        </p:txBody>
      </p:sp>
      <p:sp>
        <p:nvSpPr>
          <p:cNvPr id="8" name="正方形/長方形 36"/>
          <p:cNvSpPr/>
          <p:nvPr/>
        </p:nvSpPr>
        <p:spPr>
          <a:xfrm>
            <a:off x="149225" y="2196442"/>
            <a:ext cx="4068763" cy="252413"/>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defRPr/>
            </a:pPr>
            <a:r>
              <a:rPr lang="ja-JP" altLang="en-US" sz="1400" dirty="0">
                <a:solidFill>
                  <a:prstClr val="black"/>
                </a:solidFill>
                <a:latin typeface="ＭＳ ゴシック" panose="020B0609070205080204" pitchFamily="49" charset="-128"/>
                <a:ea typeface="ＭＳ ゴシック" panose="020B0609070205080204" pitchFamily="49" charset="-128"/>
              </a:rPr>
              <a:t>②提案の概要</a:t>
            </a:r>
            <a:endParaRPr kumimoji="1" lang="ja-JP" altLang="ja-JP" sz="18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p:txBody>
      </p:sp>
      <p:sp>
        <p:nvSpPr>
          <p:cNvPr id="9" name="正方形/長方形 6"/>
          <p:cNvSpPr>
            <a:spLocks noChangeArrowheads="1"/>
          </p:cNvSpPr>
          <p:nvPr/>
        </p:nvSpPr>
        <p:spPr bwMode="auto">
          <a:xfrm>
            <a:off x="101599" y="874713"/>
            <a:ext cx="8964613" cy="1248946"/>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ＭＳ ゴシック" panose="020B0609070205080204" pitchFamily="49" charset="-128"/>
              <a:ea typeface="ＭＳ ゴシック" panose="020B0609070205080204" pitchFamily="49" charset="-128"/>
              <a:cs typeface="+mn-cs"/>
            </a:endParaRPr>
          </a:p>
        </p:txBody>
      </p:sp>
      <p:sp>
        <p:nvSpPr>
          <p:cNvPr id="10" name="正方形/長方形 5"/>
          <p:cNvSpPr/>
          <p:nvPr/>
        </p:nvSpPr>
        <p:spPr>
          <a:xfrm>
            <a:off x="149225" y="806450"/>
            <a:ext cx="4251325" cy="252413"/>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400" dirty="0">
                <a:solidFill>
                  <a:prstClr val="black"/>
                </a:solidFill>
                <a:latin typeface="ＭＳ ゴシック" panose="020B0609070205080204" pitchFamily="49" charset="-128"/>
                <a:ea typeface="ＭＳ ゴシック" panose="020B0609070205080204" pitchFamily="49" charset="-128"/>
              </a:rPr>
              <a:t>①提案によって解決する自治体の課題のイメージ</a:t>
            </a:r>
            <a:endParaRPr kumimoji="1" lang="ja-JP" altLang="ja-JP" sz="18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p:txBody>
      </p:sp>
      <p:sp>
        <p:nvSpPr>
          <p:cNvPr id="11" name="正方形/長方形 39"/>
          <p:cNvSpPr>
            <a:spLocks noChangeArrowheads="1"/>
          </p:cNvSpPr>
          <p:nvPr/>
        </p:nvSpPr>
        <p:spPr bwMode="auto">
          <a:xfrm>
            <a:off x="179512" y="3391013"/>
            <a:ext cx="8712968" cy="1312765"/>
          </a:xfrm>
          <a:prstGeom prst="rect">
            <a:avLst/>
          </a:prstGeom>
          <a:solidFill>
            <a:srgbClr val="FFFFFF"/>
          </a:solidFill>
          <a:ln w="3175">
            <a:solidFill>
              <a:srgbClr val="000000"/>
            </a:solidFill>
            <a:prstDash val="dash"/>
            <a:miter lim="800000"/>
            <a:headEnd/>
            <a:tailEnd/>
          </a:ln>
        </p:spPr>
        <p:txBody>
          <a:bodyPr anchor="t"/>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en-US" altLang="ja-JP"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cs typeface="+mn-cs"/>
              </a:rPr>
              <a:t>【</a:t>
            </a:r>
            <a:r>
              <a:rPr kumimoji="1" lang="ja-JP" altLang="en-US"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cs typeface="+mn-cs"/>
              </a:rPr>
              <a:t>共通</a:t>
            </a:r>
            <a:r>
              <a:rPr kumimoji="1" lang="en-US" altLang="ja-JP"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cs typeface="+mn-cs"/>
              </a:rPr>
              <a:t>】</a:t>
            </a:r>
            <a:endParaRPr kumimoji="1" lang="en-US" altLang="ja-JP" sz="1600" b="0" i="0" u="none" strike="noStrike" kern="1200" cap="none" spc="0" normalizeH="0" baseline="0" noProof="0" dirty="0">
              <a:ln>
                <a:noFill/>
              </a:ln>
              <a:solidFill>
                <a:srgbClr val="FFFFFF"/>
              </a:solidFill>
              <a:effectLst/>
              <a:uLnTx/>
              <a:uFillTx/>
              <a:latin typeface="ＭＳ ゴシック" panose="020B0609070205080204" pitchFamily="49" charset="-128"/>
              <a:ea typeface="ＭＳ ゴシック" panose="020B0609070205080204" pitchFamily="49" charset="-128"/>
              <a:cs typeface="+mn-cs"/>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rPr>
              <a:t>・文字のサイズは１０ポイント以上で記載してください。　　　・図や写真等の使用も可能です。</a:t>
            </a:r>
            <a:endParaRPr kumimoji="1" lang="en-US" altLang="ja-JP"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rPr>
              <a:t>・それぞれの枠の大きさ・レイアウトは変更可能ですが、１枚以内</a:t>
            </a:r>
            <a:r>
              <a:rPr lang="ja-JP" altLang="en-US" sz="1100" dirty="0">
                <a:solidFill>
                  <a:srgbClr val="366092"/>
                </a:solidFill>
                <a:latin typeface="ＭＳ ゴシック" panose="020B0609070205080204" pitchFamily="49" charset="-128"/>
                <a:ea typeface="ＭＳ ゴシック" panose="020B0609070205080204" pitchFamily="49" charset="-128"/>
              </a:rPr>
              <a:t>としてください。</a:t>
            </a:r>
            <a:r>
              <a:rPr kumimoji="1" lang="ja-JP" altLang="en-US"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rPr>
              <a:t>（別途参考資料の提出は可能です。）</a:t>
            </a:r>
            <a:endParaRPr kumimoji="1" lang="en-US" altLang="ja-JP"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endParaRPr>
          </a:p>
          <a:p>
            <a:pPr lvl="0">
              <a:spcBef>
                <a:spcPts val="400"/>
              </a:spcBef>
              <a:defRPr/>
            </a:pPr>
            <a:r>
              <a:rPr lang="ja-JP" altLang="en-US" sz="1100" dirty="0">
                <a:solidFill>
                  <a:srgbClr val="366092"/>
                </a:solidFill>
                <a:latin typeface="ＭＳ ゴシック" panose="020B0609070205080204" pitchFamily="49" charset="-128"/>
                <a:ea typeface="ＭＳ ゴシック" panose="020B0609070205080204" pitchFamily="49" charset="-128"/>
              </a:rPr>
              <a:t>・ご提出いただいた本提案書様式はそのまま復興庁</a:t>
            </a:r>
            <a:r>
              <a:rPr lang="en-US" altLang="ja-JP" sz="1100" dirty="0">
                <a:solidFill>
                  <a:srgbClr val="366092"/>
                </a:solidFill>
                <a:latin typeface="ＭＳ ゴシック" panose="020B0609070205080204" pitchFamily="49" charset="-128"/>
                <a:ea typeface="ＭＳ ゴシック" panose="020B0609070205080204" pitchFamily="49" charset="-128"/>
              </a:rPr>
              <a:t>HP</a:t>
            </a:r>
            <a:r>
              <a:rPr lang="ja-JP" altLang="en-US" sz="1100" dirty="0">
                <a:solidFill>
                  <a:srgbClr val="366092"/>
                </a:solidFill>
                <a:latin typeface="ＭＳ ゴシック" panose="020B0609070205080204" pitchFamily="49" charset="-128"/>
                <a:ea typeface="ＭＳ ゴシック" panose="020B0609070205080204" pitchFamily="49" charset="-128"/>
              </a:rPr>
              <a:t>において公表することを予定しています。参考資料は非公表といたします。</a:t>
            </a:r>
            <a:endParaRPr lang="en-US" altLang="ja-JP" sz="1100" dirty="0">
              <a:solidFill>
                <a:srgbClr val="366092"/>
              </a:solidFill>
              <a:latin typeface="ＭＳ ゴシック" panose="020B0609070205080204" pitchFamily="49" charset="-128"/>
              <a:ea typeface="ＭＳ ゴシック" panose="020B0609070205080204" pitchFamily="49" charset="-128"/>
            </a:endParaRPr>
          </a:p>
          <a:p>
            <a:pPr lvl="0">
              <a:spcBef>
                <a:spcPts val="400"/>
              </a:spcBef>
              <a:defRPr/>
            </a:pPr>
            <a:r>
              <a:rPr lang="ja-JP" altLang="en-US" sz="1100" dirty="0">
                <a:solidFill>
                  <a:srgbClr val="366092"/>
                </a:solidFill>
                <a:latin typeface="ＭＳ ゴシック" panose="020B0609070205080204" pitchFamily="49" charset="-128"/>
                <a:ea typeface="ＭＳ ゴシック" panose="020B0609070205080204" pitchFamily="49" charset="-128"/>
              </a:rPr>
              <a:t>・複数事業者・団体による共同提案も可能です。また、同一の提案者から複数の提案をしていただくことも可能です。複数の異なる提案を行う場合は、様式を分けて提出してください。</a:t>
            </a:r>
          </a:p>
        </p:txBody>
      </p:sp>
      <p:sp>
        <p:nvSpPr>
          <p:cNvPr id="12" name="正方形/長方形 30"/>
          <p:cNvSpPr>
            <a:spLocks noChangeArrowheads="1"/>
          </p:cNvSpPr>
          <p:nvPr/>
        </p:nvSpPr>
        <p:spPr bwMode="auto">
          <a:xfrm>
            <a:off x="106934" y="4951172"/>
            <a:ext cx="4427538" cy="900473"/>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ＭＳ ゴシック" panose="020B0609070205080204" pitchFamily="49" charset="-128"/>
              <a:ea typeface="ＭＳ ゴシック" panose="020B0609070205080204" pitchFamily="49" charset="-128"/>
              <a:cs typeface="+mn-cs"/>
            </a:endParaRPr>
          </a:p>
        </p:txBody>
      </p:sp>
      <p:sp>
        <p:nvSpPr>
          <p:cNvPr id="13" name="正方形/長方形 31"/>
          <p:cNvSpPr/>
          <p:nvPr/>
        </p:nvSpPr>
        <p:spPr>
          <a:xfrm>
            <a:off x="143446" y="4951172"/>
            <a:ext cx="4079875" cy="252413"/>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400" dirty="0">
                <a:solidFill>
                  <a:prstClr val="black"/>
                </a:solidFill>
                <a:latin typeface="ＭＳ ゴシック" panose="020B0609070205080204" pitchFamily="49" charset="-128"/>
                <a:ea typeface="ＭＳ ゴシック" panose="020B0609070205080204" pitchFamily="49" charset="-128"/>
              </a:rPr>
              <a:t>③事業実施に対し必要な要件</a:t>
            </a:r>
            <a:endParaRPr kumimoji="1" lang="ja-JP" altLang="ja-JP" sz="18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p:txBody>
      </p:sp>
      <p:cxnSp>
        <p:nvCxnSpPr>
          <p:cNvPr id="14" name="直線コネクタ 3"/>
          <p:cNvCxnSpPr/>
          <p:nvPr/>
        </p:nvCxnSpPr>
        <p:spPr>
          <a:xfrm>
            <a:off x="0" y="764704"/>
            <a:ext cx="9144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8131857" y="29400"/>
            <a:ext cx="936104" cy="369332"/>
          </a:xfrm>
          <a:prstGeom prst="rect">
            <a:avLst/>
          </a:prstGeom>
          <a:noFill/>
          <a:ln>
            <a:solidFill>
              <a:schemeClr val="tx1"/>
            </a:solidFill>
          </a:ln>
        </p:spPr>
        <p:txBody>
          <a:bodyPr wrap="square" rtlCol="0">
            <a:spAutoFit/>
          </a:bodyPr>
          <a:lstStyle/>
          <a:p>
            <a:pPr algn="ctr"/>
            <a:r>
              <a:rPr lang="ja-JP" altLang="en-US" dirty="0"/>
              <a:t>様式</a:t>
            </a:r>
            <a:r>
              <a:rPr lang="en-US" altLang="ja-JP" dirty="0"/>
              <a:t>2</a:t>
            </a:r>
            <a:endParaRPr kumimoji="1" lang="ja-JP" altLang="en-US" dirty="0"/>
          </a:p>
        </p:txBody>
      </p:sp>
      <p:sp>
        <p:nvSpPr>
          <p:cNvPr id="16" name="正方形/長方形 39"/>
          <p:cNvSpPr>
            <a:spLocks noChangeArrowheads="1"/>
          </p:cNvSpPr>
          <p:nvPr/>
        </p:nvSpPr>
        <p:spPr bwMode="auto">
          <a:xfrm>
            <a:off x="232370" y="1184895"/>
            <a:ext cx="8660110" cy="393349"/>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rPr>
              <a:t>・ご提案いただく実証実験が、浜通り地域等に立地する自治体の持つどのような課題と関連するのか、記載してください。</a:t>
            </a:r>
            <a:endParaRPr kumimoji="1" lang="en-US" altLang="ja-JP"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endParaRPr>
          </a:p>
        </p:txBody>
      </p:sp>
      <p:sp>
        <p:nvSpPr>
          <p:cNvPr id="17" name="正方形/長方形 30"/>
          <p:cNvSpPr>
            <a:spLocks noChangeArrowheads="1"/>
          </p:cNvSpPr>
          <p:nvPr/>
        </p:nvSpPr>
        <p:spPr bwMode="auto">
          <a:xfrm>
            <a:off x="4644008" y="4951172"/>
            <a:ext cx="4427538" cy="900473"/>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ＭＳ ゴシック" panose="020B0609070205080204" pitchFamily="49" charset="-128"/>
              <a:ea typeface="ＭＳ ゴシック" panose="020B0609070205080204" pitchFamily="49" charset="-128"/>
              <a:cs typeface="+mn-cs"/>
            </a:endParaRPr>
          </a:p>
        </p:txBody>
      </p:sp>
      <p:sp>
        <p:nvSpPr>
          <p:cNvPr id="18" name="正方形/長方形 31"/>
          <p:cNvSpPr/>
          <p:nvPr/>
        </p:nvSpPr>
        <p:spPr>
          <a:xfrm>
            <a:off x="4680521" y="4951172"/>
            <a:ext cx="2800350" cy="252413"/>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400" dirty="0">
                <a:solidFill>
                  <a:prstClr val="black"/>
                </a:solidFill>
                <a:latin typeface="ＭＳ ゴシック" panose="020B0609070205080204" pitchFamily="49" charset="-128"/>
                <a:ea typeface="ＭＳ ゴシック" panose="020B0609070205080204" pitchFamily="49" charset="-128"/>
              </a:rPr>
              <a:t>④想定スケジュール</a:t>
            </a:r>
            <a:endParaRPr kumimoji="1" lang="ja-JP" altLang="ja-JP" sz="18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p:txBody>
      </p:sp>
      <p:sp>
        <p:nvSpPr>
          <p:cNvPr id="19" name="正方形/長方形 39"/>
          <p:cNvSpPr>
            <a:spLocks noChangeArrowheads="1"/>
          </p:cNvSpPr>
          <p:nvPr/>
        </p:nvSpPr>
        <p:spPr bwMode="auto">
          <a:xfrm>
            <a:off x="237704" y="5264112"/>
            <a:ext cx="4221162" cy="504920"/>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spcBef>
                <a:spcPts val="400"/>
              </a:spcBef>
            </a:pPr>
            <a:r>
              <a:rPr kumimoji="1" lang="ja-JP" altLang="en-US"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rPr>
              <a:t>・事業実施に際し、自治体に協力して欲しい事項について</a:t>
            </a:r>
            <a:endParaRPr kumimoji="1" lang="en-US" altLang="ja-JP"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endParaRPr>
          </a:p>
          <a:p>
            <a:pPr lvl="0">
              <a:spcBef>
                <a:spcPts val="400"/>
              </a:spcBef>
            </a:pPr>
            <a:r>
              <a:rPr lang="ja-JP" altLang="en-US" sz="1100" dirty="0">
                <a:solidFill>
                  <a:srgbClr val="366092"/>
                </a:solidFill>
                <a:latin typeface="ＭＳ ゴシック" panose="020B0609070205080204" pitchFamily="49" charset="-128"/>
                <a:ea typeface="ＭＳ ゴシック" panose="020B0609070205080204" pitchFamily="49" charset="-128"/>
              </a:rPr>
              <a:t>　ご記載ください。</a:t>
            </a:r>
            <a:endParaRPr kumimoji="1" lang="en-US" altLang="ja-JP"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endParaRPr>
          </a:p>
        </p:txBody>
      </p:sp>
      <p:sp>
        <p:nvSpPr>
          <p:cNvPr id="20" name="タイトル 1"/>
          <p:cNvSpPr txBox="1">
            <a:spLocks noChangeArrowheads="1"/>
          </p:cNvSpPr>
          <p:nvPr/>
        </p:nvSpPr>
        <p:spPr bwMode="auto">
          <a:xfrm>
            <a:off x="7141465" y="404664"/>
            <a:ext cx="2057399"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000" dirty="0">
                <a:latin typeface="ＭＳ ゴシック" panose="020B0609070205080204" pitchFamily="49" charset="-128"/>
                <a:ea typeface="ＭＳ ゴシック" panose="020B0609070205080204" pitchFamily="49" charset="-128"/>
              </a:rPr>
              <a:t>□住む　　□癒す　　□学ぶ　</a:t>
            </a:r>
            <a:endParaRPr lang="en-US" altLang="ja-JP" sz="1000" dirty="0">
              <a:latin typeface="ＭＳ ゴシック" panose="020B0609070205080204" pitchFamily="49" charset="-128"/>
              <a:ea typeface="ＭＳ ゴシック" panose="020B0609070205080204" pitchFamily="49" charset="-128"/>
            </a:endParaRPr>
          </a:p>
          <a:p>
            <a:pPr algn="l" eaLnBrk="1" hangingPunct="1"/>
            <a:r>
              <a:rPr lang="ja-JP" altLang="en-US" sz="1000" dirty="0">
                <a:latin typeface="ＭＳ ゴシック" panose="020B0609070205080204" pitchFamily="49" charset="-128"/>
                <a:ea typeface="ＭＳ ゴシック" panose="020B0609070205080204" pitchFamily="49" charset="-128"/>
              </a:rPr>
              <a:t>□動く　　□楽しむ　□その他</a:t>
            </a:r>
          </a:p>
        </p:txBody>
      </p:sp>
      <p:sp>
        <p:nvSpPr>
          <p:cNvPr id="22" name="テキスト ボックス 21"/>
          <p:cNvSpPr txBox="1"/>
          <p:nvPr/>
        </p:nvSpPr>
        <p:spPr>
          <a:xfrm>
            <a:off x="107504" y="6381328"/>
            <a:ext cx="2160240" cy="400110"/>
          </a:xfrm>
          <a:prstGeom prst="rect">
            <a:avLst/>
          </a:prstGeom>
          <a:noFill/>
        </p:spPr>
        <p:txBody>
          <a:bodyPr wrap="square" rtlCol="0">
            <a:spAutoFit/>
          </a:bodyPr>
          <a:lstStyle/>
          <a:p>
            <a:r>
              <a:rPr kumimoji="1" lang="ja-JP" altLang="en-US" sz="1000" dirty="0"/>
              <a:t>会社名　 ：</a:t>
            </a:r>
            <a:endParaRPr kumimoji="1" lang="en-US" altLang="ja-JP" sz="1000" dirty="0"/>
          </a:p>
          <a:p>
            <a:r>
              <a:rPr kumimoji="1" lang="ja-JP" altLang="en-US" sz="1000" dirty="0"/>
              <a:t>担当部署：</a:t>
            </a:r>
          </a:p>
        </p:txBody>
      </p:sp>
      <p:sp>
        <p:nvSpPr>
          <p:cNvPr id="23" name="テキスト ボックス 22"/>
          <p:cNvSpPr txBox="1"/>
          <p:nvPr/>
        </p:nvSpPr>
        <p:spPr>
          <a:xfrm>
            <a:off x="2339752" y="6381328"/>
            <a:ext cx="2880320" cy="400110"/>
          </a:xfrm>
          <a:prstGeom prst="rect">
            <a:avLst/>
          </a:prstGeom>
          <a:noFill/>
        </p:spPr>
        <p:txBody>
          <a:bodyPr wrap="square" rtlCol="0">
            <a:spAutoFit/>
          </a:bodyPr>
          <a:lstStyle/>
          <a:p>
            <a:r>
              <a:rPr kumimoji="1" lang="ja-JP" altLang="en-US" sz="1000" dirty="0"/>
              <a:t>担当者：</a:t>
            </a:r>
            <a:endParaRPr kumimoji="1" lang="en-US" altLang="ja-JP" sz="1000" dirty="0"/>
          </a:p>
          <a:p>
            <a:r>
              <a:rPr kumimoji="1" lang="ja-JP" altLang="en-US" sz="1000" dirty="0"/>
              <a:t>連絡先（電話番号）：</a:t>
            </a:r>
            <a:endParaRPr lang="ja-JP" altLang="en-US" sz="1000" dirty="0"/>
          </a:p>
        </p:txBody>
      </p:sp>
      <p:sp>
        <p:nvSpPr>
          <p:cNvPr id="24" name="正方形/長方形 39"/>
          <p:cNvSpPr>
            <a:spLocks noChangeArrowheads="1"/>
          </p:cNvSpPr>
          <p:nvPr/>
        </p:nvSpPr>
        <p:spPr bwMode="auto">
          <a:xfrm>
            <a:off x="179512" y="2545341"/>
            <a:ext cx="8712968" cy="715203"/>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kumimoji="1" lang="ja-JP" altLang="en-US"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rPr>
              <a:t>・提案の概要について、図や写真等も用いながら記載して</a:t>
            </a:r>
            <a:r>
              <a:rPr lang="ja-JP" altLang="en-US" sz="1100" dirty="0">
                <a:solidFill>
                  <a:srgbClr val="366092"/>
                </a:solidFill>
                <a:latin typeface="ＭＳ ゴシック" panose="020B0609070205080204" pitchFamily="49" charset="-128"/>
                <a:ea typeface="ＭＳ ゴシック" panose="020B0609070205080204" pitchFamily="49" charset="-128"/>
              </a:rPr>
              <a:t>ください。（別途参考資料の提出も可能です。）</a:t>
            </a:r>
            <a:endParaRPr kumimoji="1" lang="en-US" altLang="ja-JP"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endParaRPr>
          </a:p>
          <a:p>
            <a:pPr lvl="0">
              <a:spcBef>
                <a:spcPts val="400"/>
              </a:spcBef>
              <a:defRPr/>
            </a:pPr>
            <a:r>
              <a:rPr kumimoji="1" lang="ja-JP" altLang="en-US"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rPr>
              <a:t>・従来の商品・サービスと比較し異なる点や工夫した点もご記載ください（新規性）</a:t>
            </a:r>
            <a:r>
              <a:rPr lang="ja-JP" altLang="en-US" sz="1100" noProof="0" dirty="0">
                <a:solidFill>
                  <a:srgbClr val="366092"/>
                </a:solidFill>
                <a:latin typeface="ＭＳ ゴシック" panose="020B0609070205080204" pitchFamily="49" charset="-128"/>
                <a:ea typeface="ＭＳ ゴシック" panose="020B0609070205080204" pitchFamily="49" charset="-128"/>
              </a:rPr>
              <a:t>。</a:t>
            </a:r>
            <a:endParaRPr lang="en-US" altLang="ja-JP" sz="1100" noProof="0" dirty="0">
              <a:solidFill>
                <a:srgbClr val="366092"/>
              </a:solidFill>
              <a:latin typeface="ＭＳ ゴシック" panose="020B0609070205080204" pitchFamily="49" charset="-128"/>
              <a:ea typeface="ＭＳ ゴシック" panose="020B0609070205080204" pitchFamily="49" charset="-128"/>
            </a:endParaRPr>
          </a:p>
          <a:p>
            <a:pPr lvl="0">
              <a:spcBef>
                <a:spcPts val="400"/>
              </a:spcBef>
              <a:defRPr/>
            </a:pPr>
            <a:r>
              <a:rPr lang="ja-JP" altLang="en-US" sz="1100" dirty="0">
                <a:solidFill>
                  <a:srgbClr val="366092"/>
                </a:solidFill>
                <a:latin typeface="ＭＳ ゴシック" panose="020B0609070205080204" pitchFamily="49" charset="-128"/>
                <a:ea typeface="ＭＳ ゴシック" panose="020B0609070205080204" pitchFamily="49" charset="-128"/>
              </a:rPr>
              <a:t>・実証事業を実施後、どのような展開を想定しているか、見通しを記載ください。</a:t>
            </a:r>
            <a:endParaRPr lang="en-US" altLang="ja-JP" sz="1100" dirty="0">
              <a:solidFill>
                <a:srgbClr val="366092"/>
              </a:solidFill>
              <a:latin typeface="ＭＳ ゴシック" panose="020B0609070205080204" pitchFamily="49" charset="-128"/>
              <a:ea typeface="ＭＳ ゴシック" panose="020B0609070205080204" pitchFamily="49" charset="-128"/>
            </a:endParaRPr>
          </a:p>
        </p:txBody>
      </p:sp>
      <p:sp>
        <p:nvSpPr>
          <p:cNvPr id="25" name="テキスト ボックス 24"/>
          <p:cNvSpPr txBox="1"/>
          <p:nvPr/>
        </p:nvSpPr>
        <p:spPr>
          <a:xfrm>
            <a:off x="5292080" y="6381328"/>
            <a:ext cx="2880320" cy="246221"/>
          </a:xfrm>
          <a:prstGeom prst="rect">
            <a:avLst/>
          </a:prstGeom>
          <a:noFill/>
        </p:spPr>
        <p:txBody>
          <a:bodyPr wrap="square" rtlCol="0">
            <a:spAutoFit/>
          </a:bodyPr>
          <a:lstStyle/>
          <a:p>
            <a:r>
              <a:rPr kumimoji="1" lang="ja-JP" altLang="en-US" sz="1000" dirty="0"/>
              <a:t>メールアドレス：</a:t>
            </a:r>
            <a:endParaRPr lang="ja-JP" altLang="en-US" sz="1000" dirty="0"/>
          </a:p>
        </p:txBody>
      </p:sp>
      <p:sp>
        <p:nvSpPr>
          <p:cNvPr id="26" name="正方形/長方形 39"/>
          <p:cNvSpPr>
            <a:spLocks noChangeArrowheads="1"/>
          </p:cNvSpPr>
          <p:nvPr/>
        </p:nvSpPr>
        <p:spPr bwMode="auto">
          <a:xfrm>
            <a:off x="4733365" y="5258567"/>
            <a:ext cx="4275322" cy="504920"/>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spcBef>
                <a:spcPts val="400"/>
              </a:spcBef>
            </a:pPr>
            <a:r>
              <a:rPr kumimoji="1" lang="ja-JP" altLang="en-US"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rPr>
              <a:t>・令和８年度から令和９年度まで２年間のご提案が可能です</a:t>
            </a:r>
            <a:r>
              <a:rPr lang="ja-JP" altLang="en-US" sz="1100" dirty="0" err="1">
                <a:solidFill>
                  <a:srgbClr val="366092"/>
                </a:solidFill>
                <a:latin typeface="ＭＳ ゴシック" panose="020B0609070205080204" pitchFamily="49" charset="-128"/>
                <a:ea typeface="ＭＳ ゴシック" panose="020B0609070205080204" pitchFamily="49" charset="-128"/>
              </a:rPr>
              <a:t>。</a:t>
            </a:r>
            <a:endParaRPr lang="en-US" altLang="ja-JP" sz="1100" dirty="0">
              <a:solidFill>
                <a:srgbClr val="366092"/>
              </a:solidFill>
              <a:latin typeface="ＭＳ ゴシック" panose="020B0609070205080204" pitchFamily="49" charset="-128"/>
              <a:ea typeface="ＭＳ ゴシック" panose="020B0609070205080204" pitchFamily="49" charset="-128"/>
            </a:endParaRPr>
          </a:p>
          <a:p>
            <a:pPr lvl="0">
              <a:spcBef>
                <a:spcPts val="400"/>
              </a:spcBef>
            </a:pPr>
            <a:r>
              <a:rPr kumimoji="1" lang="ja-JP" altLang="en-US"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rPr>
              <a:t>　ただし、令和９年</a:t>
            </a:r>
            <a:r>
              <a:rPr lang="ja-JP" altLang="en-US" sz="1100" dirty="0">
                <a:solidFill>
                  <a:srgbClr val="366092"/>
                </a:solidFill>
                <a:latin typeface="ＭＳ ゴシック" panose="020B0609070205080204" pitchFamily="49" charset="-128"/>
                <a:ea typeface="ＭＳ ゴシック" panose="020B0609070205080204" pitchFamily="49" charset="-128"/>
              </a:rPr>
              <a:t>２</a:t>
            </a:r>
            <a:r>
              <a:rPr kumimoji="1" lang="ja-JP" altLang="en-US"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rPr>
              <a:t>月（予定）に中間成果を発表して頂きます。</a:t>
            </a:r>
            <a:endParaRPr kumimoji="1" lang="en-US" altLang="ja-JP"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endParaRPr>
          </a:p>
        </p:txBody>
      </p:sp>
      <p:sp>
        <p:nvSpPr>
          <p:cNvPr id="27" name="正方形/長方形 30"/>
          <p:cNvSpPr>
            <a:spLocks noChangeArrowheads="1"/>
          </p:cNvSpPr>
          <p:nvPr/>
        </p:nvSpPr>
        <p:spPr bwMode="auto">
          <a:xfrm>
            <a:off x="117669" y="5931836"/>
            <a:ext cx="8940229" cy="374168"/>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ＭＳ ゴシック" panose="020B0609070205080204" pitchFamily="49" charset="-128"/>
              <a:ea typeface="ＭＳ ゴシック" panose="020B0609070205080204" pitchFamily="49" charset="-128"/>
              <a:cs typeface="+mn-cs"/>
            </a:endParaRPr>
          </a:p>
        </p:txBody>
      </p:sp>
      <p:sp>
        <p:nvSpPr>
          <p:cNvPr id="28" name="正方形/長方形 31"/>
          <p:cNvSpPr/>
          <p:nvPr/>
        </p:nvSpPr>
        <p:spPr>
          <a:xfrm>
            <a:off x="154182" y="5931835"/>
            <a:ext cx="4063805" cy="252413"/>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lang="ja-JP" altLang="en-US" sz="1400" noProof="0" dirty="0">
                <a:solidFill>
                  <a:prstClr val="black"/>
                </a:solidFill>
                <a:latin typeface="ＭＳ ゴシック" panose="020B0609070205080204" pitchFamily="49" charset="-128"/>
                <a:ea typeface="ＭＳ ゴシック" panose="020B0609070205080204" pitchFamily="49" charset="-128"/>
              </a:rPr>
              <a:t>⑤地元企業等とのマッチング希望</a:t>
            </a:r>
            <a:endParaRPr kumimoji="1" lang="ja-JP" altLang="ja-JP" sz="18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endParaRPr>
          </a:p>
        </p:txBody>
      </p:sp>
      <p:sp>
        <p:nvSpPr>
          <p:cNvPr id="30" name="正方形/長方形 39"/>
          <p:cNvSpPr>
            <a:spLocks noChangeArrowheads="1"/>
          </p:cNvSpPr>
          <p:nvPr/>
        </p:nvSpPr>
        <p:spPr bwMode="auto">
          <a:xfrm>
            <a:off x="4815234" y="6009490"/>
            <a:ext cx="3015355" cy="235890"/>
          </a:xfrm>
          <a:prstGeom prst="rect">
            <a:avLst/>
          </a:prstGeom>
          <a:solidFill>
            <a:srgbClr val="FFFFFF"/>
          </a:solidFill>
          <a:ln w="3175">
            <a:no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spcBef>
                <a:spcPts val="400"/>
              </a:spcBef>
            </a:pPr>
            <a:r>
              <a:rPr kumimoji="1" lang="ja-JP" altLang="en-US"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rPr>
              <a:t>□　あり　　　□　なし</a:t>
            </a:r>
            <a:endParaRPr kumimoji="1" lang="en-US" altLang="ja-JP" sz="1100" b="0" i="0" u="none" strike="noStrike" kern="1200" cap="none" spc="0" normalizeH="0" baseline="0" noProof="0" dirty="0">
              <a:ln>
                <a:noFill/>
              </a:ln>
              <a:solidFill>
                <a:srgbClr val="366092"/>
              </a:solidFill>
              <a:effectLst/>
              <a:uLnTx/>
              <a:uFillTx/>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3818277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6906831-6d4d-459f-9f31-eecc743301b5">
      <Terms xmlns="http://schemas.microsoft.com/office/infopath/2007/PartnerControls"/>
    </lcf76f155ced4ddcb4097134ff3c332f>
    <TaxCatchAll xmlns="53d8f250-ce29-42e9-9c43-7d55f02f7c7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9983A79C3D2DD442BECDDB13209207FB" ma:contentTypeVersion="15" ma:contentTypeDescription="新しいドキュメントを作成します。" ma:contentTypeScope="" ma:versionID="a3e3b31c93fcceb2b69b58b397e90972">
  <xsd:schema xmlns:xsd="http://www.w3.org/2001/XMLSchema" xmlns:xs="http://www.w3.org/2001/XMLSchema" xmlns:p="http://schemas.microsoft.com/office/2006/metadata/properties" xmlns:ns2="66906831-6d4d-459f-9f31-eecc743301b5" xmlns:ns3="53d8f250-ce29-42e9-9c43-7d55f02f7c74" targetNamespace="http://schemas.microsoft.com/office/2006/metadata/properties" ma:root="true" ma:fieldsID="21b1f64bbe9f5a89d2ab01867181219a" ns2:_="" ns3:_="">
    <xsd:import namespace="66906831-6d4d-459f-9f31-eecc743301b5"/>
    <xsd:import namespace="53d8f250-ce29-42e9-9c43-7d55f02f7c7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906831-6d4d-459f-9f31-eecc743301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3d8f250-ce29-42e9-9c43-7d55f02f7c74"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f77039c-dcf9-4e15-a1a0-45c2c042c78b}" ma:internalName="TaxCatchAll" ma:showField="CatchAllData" ma:web="53d8f250-ce29-42e9-9c43-7d55f02f7c7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29053D1-E717-48F8-9F1C-8AA6815F9E54}">
  <ds:schemaRefs>
    <ds:schemaRef ds:uri="http://purl.org/dc/terms/"/>
    <ds:schemaRef ds:uri="66906831-6d4d-459f-9f31-eecc743301b5"/>
    <ds:schemaRef ds:uri="http://schemas.openxmlformats.org/package/2006/metadata/core-properties"/>
    <ds:schemaRef ds:uri="http://schemas.microsoft.com/office/2006/metadata/properties"/>
    <ds:schemaRef ds:uri="http://schemas.microsoft.com/office/2006/documentManagement/types"/>
    <ds:schemaRef ds:uri="http://purl.org/dc/elements/1.1/"/>
    <ds:schemaRef ds:uri="http://purl.org/dc/dcmitype/"/>
    <ds:schemaRef ds:uri="http://www.w3.org/XML/1998/namespace"/>
    <ds:schemaRef ds:uri="http://schemas.microsoft.com/office/infopath/2007/PartnerControls"/>
    <ds:schemaRef ds:uri="53d8f250-ce29-42e9-9c43-7d55f02f7c74"/>
  </ds:schemaRefs>
</ds:datastoreItem>
</file>

<file path=customXml/itemProps2.xml><?xml version="1.0" encoding="utf-8"?>
<ds:datastoreItem xmlns:ds="http://schemas.openxmlformats.org/officeDocument/2006/customXml" ds:itemID="{D469A0CE-6AF1-46B6-BF11-5D448D7FCF48}">
  <ds:schemaRefs>
    <ds:schemaRef ds:uri="http://schemas.microsoft.com/sharepoint/v3/contenttype/forms"/>
  </ds:schemaRefs>
</ds:datastoreItem>
</file>

<file path=customXml/itemProps3.xml><?xml version="1.0" encoding="utf-8"?>
<ds:datastoreItem xmlns:ds="http://schemas.openxmlformats.org/officeDocument/2006/customXml" ds:itemID="{C19FCE72-8A45-4778-A939-557ABC9BCD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906831-6d4d-459f-9f31-eecc743301b5"/>
    <ds:schemaRef ds:uri="53d8f250-ce29-42e9-9c43-7d55f02f7c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370</Words>
  <Application>Microsoft Office PowerPoint</Application>
  <PresentationFormat>画面に合わせる (4:3)</PresentationFormat>
  <Paragraphs>29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2025-04-03T01:21:04Z</dcterms:created>
  <dcterms:modified xsi:type="dcterms:W3CDTF">2026-03-26T06:19:24Z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0x0101009983A79C3D2DD442BECDDB13209207FB</vt:lpwstr>
  </property>
</Properties>
</file>