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74" r:id="rId2"/>
  </p:sldMasterIdLst>
  <p:notesMasterIdLst>
    <p:notesMasterId r:id="rId4"/>
  </p:notesMasterIdLst>
  <p:sldIdLst>
    <p:sldId id="280" r:id="rId3"/>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 initials=" " lastIdx="5" clrIdx="0">
    <p:extLst>
      <p:ext uri="{19B8F6BF-5375-455C-9EA6-DF929625EA0E}">
        <p15:presenceInfo xmlns:p15="http://schemas.microsoft.com/office/powerpoint/2012/main" userId=" " providerId="None"/>
      </p:ext>
    </p:extLst>
  </p:cmAuthor>
  <p:cmAuthor id="2" name="藤原 啓志（復興庁本庁）" initials="藤原" lastIdx="21" clrIdx="1">
    <p:extLst>
      <p:ext uri="{19B8F6BF-5375-455C-9EA6-DF929625EA0E}">
        <p15:presenceInfo xmlns:p15="http://schemas.microsoft.com/office/powerpoint/2012/main" userId="S-1-5-21-2022458152-3381638288-3706476089-1825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0099CC"/>
    <a:srgbClr val="669900"/>
    <a:srgbClr val="FF9900"/>
    <a:srgbClr val="FFCC00"/>
    <a:srgbClr val="CCFFFF"/>
    <a:srgbClr val="3399FF"/>
    <a:srgbClr val="4472C4"/>
    <a:srgbClr val="33CC33"/>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427" autoAdjust="0"/>
    <p:restoredTop sz="94660"/>
  </p:normalViewPr>
  <p:slideViewPr>
    <p:cSldViewPr snapToGrid="0">
      <p:cViewPr varScale="1">
        <p:scale>
          <a:sx n="150" d="100"/>
          <a:sy n="150" d="100"/>
        </p:scale>
        <p:origin x="200" y="16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53EEF2-B4FD-40D2-AEF2-3015A601DEDD}" type="datetimeFigureOut">
              <a:rPr kumimoji="1" lang="ja-JP" altLang="en-US" smtClean="0"/>
              <a:t>2023/1/5</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789A7F-B578-475B-81AA-A7E34DC15318}" type="slidenum">
              <a:rPr kumimoji="1" lang="ja-JP" altLang="en-US" smtClean="0"/>
              <a:t>‹#›</a:t>
            </a:fld>
            <a:endParaRPr kumimoji="1" lang="ja-JP" altLang="en-US"/>
          </a:p>
        </p:txBody>
      </p:sp>
    </p:spTree>
    <p:extLst>
      <p:ext uri="{BB962C8B-B14F-4D97-AF65-F5344CB8AC3E}">
        <p14:creationId xmlns:p14="http://schemas.microsoft.com/office/powerpoint/2010/main" val="422812996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dirty="0"/>
          </a:p>
        </p:txBody>
      </p:sp>
      <p:cxnSp>
        <p:nvCxnSpPr>
          <p:cNvPr id="9" name="直線コネクタ 8"/>
          <p:cNvCxnSpPr/>
          <p:nvPr/>
        </p:nvCxnSpPr>
        <p:spPr>
          <a:xfrm flipV="1">
            <a:off x="-3593" y="815068"/>
            <a:ext cx="9906000" cy="0"/>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タイトル 3"/>
          <p:cNvSpPr>
            <a:spLocks noGrp="1"/>
          </p:cNvSpPr>
          <p:nvPr>
            <p:ph type="title"/>
          </p:nvPr>
        </p:nvSpPr>
        <p:spPr>
          <a:xfrm>
            <a:off x="-3593" y="289362"/>
            <a:ext cx="8673031" cy="526126"/>
          </a:xfrm>
          <a:prstGeom prst="rect">
            <a:avLst/>
          </a:prstGeom>
        </p:spPr>
        <p:txBody>
          <a:bodyPr tIns="36000" bIns="0" anchor="ctr" anchorCtr="0"/>
          <a:lstStyle>
            <a:lvl1pPr>
              <a:defRPr sz="2000" b="0">
                <a:latin typeface="游ゴシック Medium" panose="020B0500000000000000" pitchFamily="50" charset="-128"/>
                <a:ea typeface="游ゴシック Medium" panose="020B0500000000000000" pitchFamily="50" charset="-128"/>
              </a:defRPr>
            </a:lvl1pPr>
          </a:lstStyle>
          <a:p>
            <a:endParaRPr kumimoji="1" lang="ja-JP" altLang="en-US" dirty="0"/>
          </a:p>
        </p:txBody>
      </p:sp>
    </p:spTree>
    <p:extLst>
      <p:ext uri="{BB962C8B-B14F-4D97-AF65-F5344CB8AC3E}">
        <p14:creationId xmlns:p14="http://schemas.microsoft.com/office/powerpoint/2010/main" val="3192627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pic>
        <p:nvPicPr>
          <p:cNvPr id="10" name="図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DBE35F6-EEBF-4276-AA13-8911048B2355}"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8" name="直線コネクタ 7"/>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9013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0CD49D8-ACB2-40A4-9A18-BE04DB8672CE}"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94017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0D5C841-1964-4F1E-B9C0-7821D4D2B721}"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56125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基礎資料">
    <p:spTree>
      <p:nvGrpSpPr>
        <p:cNvPr id="1" name=""/>
        <p:cNvGrpSpPr/>
        <p:nvPr/>
      </p:nvGrpSpPr>
      <p:grpSpPr>
        <a:xfrm>
          <a:off x="0" y="0"/>
          <a:ext cx="0" cy="0"/>
          <a:chOff x="0" y="0"/>
          <a:chExt cx="0" cy="0"/>
        </a:xfrm>
      </p:grpSpPr>
      <p:pic>
        <p:nvPicPr>
          <p:cNvPr id="8" name="図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cxnSp>
        <p:nvCxnSpPr>
          <p:cNvPr id="6" name="直線コネクタ 5"/>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
        <p:nvSpPr>
          <p:cNvPr id="13" name="日付プレースホルダー 12"/>
          <p:cNvSpPr>
            <a:spLocks noGrp="1"/>
          </p:cNvSpPr>
          <p:nvPr>
            <p:ph type="dt" sz="half" idx="10"/>
          </p:nvPr>
        </p:nvSpPr>
        <p:spPr/>
        <p:txBody>
          <a:bodyPr/>
          <a:lstStyle/>
          <a:p>
            <a:fld id="{04833C8C-B327-4EA0-844F-8EEFB002E2EB}" type="datetime1">
              <a:rPr kumimoji="1" lang="ja-JP" altLang="en-US" smtClean="0"/>
              <a:t>2023/1/5</a:t>
            </a:fld>
            <a:endParaRPr kumimoji="1" lang="ja-JP" altLang="en-US"/>
          </a:p>
        </p:txBody>
      </p:sp>
      <p:sp>
        <p:nvSpPr>
          <p:cNvPr id="14" name="フッター プレースホルダー 13"/>
          <p:cNvSpPr>
            <a:spLocks noGrp="1"/>
          </p:cNvSpPr>
          <p:nvPr>
            <p:ph type="ftr" sz="quarter" idx="11"/>
          </p:nvPr>
        </p:nvSpPr>
        <p:spPr/>
        <p:txBody>
          <a:bodyPr/>
          <a:lstStyle/>
          <a:p>
            <a:endParaRPr kumimoji="1" lang="ja-JP" altLang="en-US"/>
          </a:p>
        </p:txBody>
      </p:sp>
      <p:sp>
        <p:nvSpPr>
          <p:cNvPr id="15" name="スライド番号プレースホルダー 14"/>
          <p:cNvSpPr>
            <a:spLocks noGrp="1"/>
          </p:cNvSpPr>
          <p:nvPr>
            <p:ph type="sldNum" sz="quarter" idx="12"/>
          </p:nvPr>
        </p:nvSpPr>
        <p:spPr>
          <a:xfrm>
            <a:off x="8013393" y="6453337"/>
            <a:ext cx="1825292" cy="365125"/>
          </a:xfrm>
        </p:spPr>
        <p:txBody>
          <a:bodyPr/>
          <a:lstStyle>
            <a:lvl1pPr>
              <a:defRPr sz="2000"/>
            </a:lvl1pPr>
          </a:lstStyle>
          <a:p>
            <a:fld id="{BA4EB7A0-6E3F-4C1C-951C-B4307713EB76}" type="slidenum">
              <a:rPr lang="ja-JP" altLang="en-US" smtClean="0"/>
              <a:pPr/>
              <a:t>‹#›</a:t>
            </a:fld>
            <a:endParaRPr lang="ja-JP" altLang="en-US" dirty="0"/>
          </a:p>
        </p:txBody>
      </p:sp>
    </p:spTree>
    <p:extLst>
      <p:ext uri="{BB962C8B-B14F-4D97-AF65-F5344CB8AC3E}">
        <p14:creationId xmlns:p14="http://schemas.microsoft.com/office/powerpoint/2010/main" val="3030765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21DD567-A947-457D-975E-9C53F420B8DD}"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28722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218C1E7-B5DA-4EEF-B2CA-01B476773B1C}"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992430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559C42C-8EA6-475F-B33A-76732883B0C9}"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6280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2C9B6FA-D001-42C9-8972-6452FE41D2BC}"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32516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7B65642-682D-411E-BB6A-51A0DAAA95CD}" type="datetime1">
              <a:rPr kumimoji="1" lang="ja-JP" altLang="en-US" smtClean="0"/>
              <a:t>2023/1/5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2374045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0F47F95-F7B3-4F07-9A40-76E594F6C59B}" type="datetime1">
              <a:rPr kumimoji="1" lang="ja-JP" altLang="en-US" smtClean="0"/>
              <a:t>2023/1/5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049210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70257E4-776C-4AD5-96C3-0D5DBB61B70D}" type="datetime1">
              <a:rPr kumimoji="1" lang="ja-JP" altLang="en-US" smtClean="0"/>
              <a:t>2023/1/5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116691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342F76-872E-4243-B0AB-29141852F7CD}"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21651027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a:p>
        </p:txBody>
      </p:sp>
    </p:spTree>
    <p:extLst>
      <p:ext uri="{BB962C8B-B14F-4D97-AF65-F5344CB8AC3E}">
        <p14:creationId xmlns:p14="http://schemas.microsoft.com/office/powerpoint/2010/main" val="8805499"/>
      </p:ext>
    </p:extLst>
  </p:cSld>
  <p:clrMap bg1="lt1" tx1="dk1" bg2="lt2" tx2="dk2" accent1="accent1" accent2="accent2" accent3="accent3" accent4="accent4" accent5="accent5" accent6="accent6" hlink="hlink" folHlink="folHlink"/>
  <p:sldLayoutIdLst>
    <p:sldLayoutId id="2147483673" r:id="rId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6BA84A-AD4F-464B-A5A5-BF6DD19FB0A1}" type="datetime1">
              <a:rPr kumimoji="1" lang="ja-JP" altLang="en-US" smtClean="0"/>
              <a:t>2023/1/5</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4235399250"/>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7" r:id="rId1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05508" y="1707114"/>
            <a:ext cx="9683261" cy="18573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・「全国避難者情報システム」による避難者情報の共有</a:t>
            </a:r>
            <a:r>
              <a:rPr kumimoji="1" lang="ja-JP" altLang="en-US" sz="1200" dirty="0">
                <a:solidFill>
                  <a:schemeClr val="tx1"/>
                </a:solidFill>
              </a:rPr>
              <a:t>（課題①②）</a:t>
            </a:r>
            <a:endParaRPr kumimoji="1" lang="en-US" altLang="ja-JP" sz="1200" b="1" dirty="0">
              <a:solidFill>
                <a:schemeClr val="tx1"/>
              </a:solidFill>
            </a:endParaRPr>
          </a:p>
          <a:p>
            <a:pPr marL="179388" indent="-179388"/>
            <a:r>
              <a:rPr kumimoji="1" lang="ja-JP" altLang="en-US" sz="1200" dirty="0">
                <a:solidFill>
                  <a:schemeClr val="tx1"/>
                </a:solidFill>
                <a:latin typeface="游明朝" panose="02020400000000000000" pitchFamily="18" charset="-128"/>
                <a:ea typeface="游明朝" panose="02020400000000000000" pitchFamily="18" charset="-128"/>
              </a:rPr>
              <a:t>　　総務省では「全国避難者情報システム」を創設し、避難者が避難先の市区町村を通じて、避難元の自治体に所在地等の避難情報を共有できる仕組みを構築。</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・避難先の地方公共団体・民間団体による相談</a:t>
            </a:r>
            <a:r>
              <a:rPr kumimoji="1" lang="ja-JP" altLang="en-US" sz="1200" dirty="0">
                <a:solidFill>
                  <a:schemeClr val="tx1"/>
                </a:solidFill>
              </a:rPr>
              <a:t>（課題②）</a:t>
            </a:r>
            <a:endParaRPr kumimoji="1" lang="en-US" altLang="ja-JP" sz="1200" b="1" dirty="0">
              <a:solidFill>
                <a:schemeClr val="tx1"/>
              </a:solidFill>
            </a:endParaRPr>
          </a:p>
          <a:p>
            <a:pPr marL="179388" indent="-179388"/>
            <a:r>
              <a:rPr kumimoji="1" lang="en-US" altLang="ja-JP" sz="1200" dirty="0">
                <a:solidFill>
                  <a:schemeClr val="tx1"/>
                </a:solidFill>
                <a:latin typeface="游明朝" panose="02020400000000000000" pitchFamily="18" charset="-128"/>
                <a:ea typeface="游明朝" panose="02020400000000000000" pitchFamily="18" charset="-128"/>
              </a:rPr>
              <a:t>        </a:t>
            </a:r>
            <a:r>
              <a:rPr kumimoji="1" lang="ja-JP" altLang="en-US" sz="1200" dirty="0">
                <a:solidFill>
                  <a:schemeClr val="tx1"/>
                </a:solidFill>
                <a:latin typeface="游明朝" panose="02020400000000000000" pitchFamily="18" charset="-128"/>
                <a:ea typeface="游明朝" panose="02020400000000000000" pitchFamily="18" charset="-128"/>
              </a:rPr>
              <a:t>山形県では、米沢市や山形市に避難者支援窓口を開設し、広域避難者に対する相談支援や情報提供を実施。</a:t>
            </a:r>
            <a:r>
              <a:rPr kumimoji="1" lang="en-US" altLang="ja-JP" sz="1200" dirty="0">
                <a:solidFill>
                  <a:schemeClr val="tx1"/>
                </a:solidFill>
                <a:latin typeface="游明朝" panose="02020400000000000000" pitchFamily="18" charset="-128"/>
                <a:ea typeface="游明朝" panose="02020400000000000000" pitchFamily="18" charset="-128"/>
              </a:rPr>
              <a:t> </a:t>
            </a:r>
          </a:p>
          <a:p>
            <a:pPr marL="179388" indent="-179388"/>
            <a:r>
              <a:rPr kumimoji="1" lang="ja-JP" altLang="en-US" sz="1200" dirty="0">
                <a:solidFill>
                  <a:schemeClr val="tx1"/>
                </a:solidFill>
                <a:latin typeface="游明朝" panose="02020400000000000000" pitchFamily="18" charset="-128"/>
                <a:ea typeface="游明朝" panose="02020400000000000000" pitchFamily="18" charset="-128"/>
              </a:rPr>
              <a:t>　　また、山形県、新潟県、福島県では、広域避難者の心のケアについて連携事業を実施し、相談員のスキルアップや相談員同士の情報提供を進め、支援の充実や継続を図っている。</a:t>
            </a:r>
          </a:p>
        </p:txBody>
      </p:sp>
      <p:sp>
        <p:nvSpPr>
          <p:cNvPr id="4" name="タイトル 3"/>
          <p:cNvSpPr>
            <a:spLocks noGrp="1"/>
          </p:cNvSpPr>
          <p:nvPr>
            <p:ph type="title"/>
          </p:nvPr>
        </p:nvSpPr>
        <p:spPr/>
        <p:txBody>
          <a:bodyPr/>
          <a:lstStyle/>
          <a:p>
            <a:r>
              <a:rPr lang="ja-JP" altLang="en-US" dirty="0"/>
              <a:t>２）広域避難者の情報把握と生活支援（避難先地方公共団体の取組）</a:t>
            </a:r>
            <a:endParaRPr kumimoji="1" lang="ja-JP" altLang="en-US" dirty="0"/>
          </a:p>
        </p:txBody>
      </p:sp>
      <p:sp>
        <p:nvSpPr>
          <p:cNvPr id="5" name="正方形/長方形 4"/>
          <p:cNvSpPr/>
          <p:nvPr/>
        </p:nvSpPr>
        <p:spPr>
          <a:xfrm>
            <a:off x="1170" y="4623"/>
            <a:ext cx="2589630" cy="264495"/>
          </a:xfrm>
          <a:prstGeom prst="rect">
            <a:avLst/>
          </a:prstGeom>
          <a:solidFill>
            <a:srgbClr val="CC66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Ⅰ</a:t>
            </a:r>
            <a:r>
              <a:rPr kumimoji="1" lang="ja-JP" altLang="en-US" sz="1400" b="1" dirty="0">
                <a:solidFill>
                  <a:schemeClr val="bg1"/>
                </a:solidFill>
              </a:rPr>
              <a:t> 被災者支援</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大項目：１．日常生活の支え</a:t>
            </a:r>
            <a:endParaRPr kumimoji="1" lang="en-US" altLang="ja-JP" sz="1400" dirty="0">
              <a:solidFill>
                <a:schemeClr val="tx1"/>
              </a:solidFill>
            </a:endParaRPr>
          </a:p>
        </p:txBody>
      </p:sp>
      <p:sp>
        <p:nvSpPr>
          <p:cNvPr id="2" name="正方形/長方形 1"/>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広域避難者の所在地をどのように把握するか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広域避難者の生活支援や情報提供をどのように行うか</a:t>
            </a:r>
          </a:p>
        </p:txBody>
      </p:sp>
      <p:sp>
        <p:nvSpPr>
          <p:cNvPr id="7" name="正方形/長方形 6"/>
          <p:cNvSpPr/>
          <p:nvPr/>
        </p:nvSpPr>
        <p:spPr>
          <a:xfrm>
            <a:off x="105508" y="3634142"/>
            <a:ext cx="9683261" cy="2114714"/>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広域避難者の受入について平時から準備する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広域避難者の所在地や連絡先を把握し、避難先地方公共団体と避難元地方公共団体が効率的に情報共有できる制度（「全国避難者情報システム」等）の運用を平時から準備する。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避難先の地方公共団体・民間団体が避難元の地方公共団体と協力して避難者の支援を行う</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相談窓口の開設や生活支援相談員の配置等、避難先の地方公共団体における広域避難者の相談支援体制を整備する。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合同事業の実施等を通して避難先の地方公共団体・民間団体と避難元の地方公共団体の連携体制を構築し、広域避難者のニーズに寄り添った支援を行う。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a:t>
            </a:r>
          </a:p>
        </p:txBody>
      </p:sp>
      <p:grpSp>
        <p:nvGrpSpPr>
          <p:cNvPr id="17" name="グループ化 16"/>
          <p:cNvGrpSpPr/>
          <p:nvPr/>
        </p:nvGrpSpPr>
        <p:grpSpPr>
          <a:xfrm>
            <a:off x="6724649" y="4968"/>
            <a:ext cx="3181876" cy="264495"/>
            <a:chOff x="6724649" y="293893"/>
            <a:chExt cx="3181876" cy="264495"/>
          </a:xfrm>
        </p:grpSpPr>
        <p:grpSp>
          <p:nvGrpSpPr>
            <p:cNvPr id="18" name="グループ化 17"/>
            <p:cNvGrpSpPr/>
            <p:nvPr/>
          </p:nvGrpSpPr>
          <p:grpSpPr>
            <a:xfrm>
              <a:off x="6724649" y="293893"/>
              <a:ext cx="3181876" cy="264495"/>
              <a:chOff x="6724649" y="293893"/>
              <a:chExt cx="3181876" cy="264495"/>
            </a:xfrm>
          </p:grpSpPr>
          <p:sp>
            <p:nvSpPr>
              <p:cNvPr id="20" name="正方形/長方形 19"/>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21" name="正方形/長方形 20"/>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22" name="正方形/長方形 21"/>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23" name="正方形/長方形 22"/>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9" name="正方形/長方形 18"/>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319470769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5287</TotalTime>
  <Words>378</Words>
  <Application>Microsoft Macintosh PowerPoint</Application>
  <PresentationFormat>A4 210 x 297 mm</PresentationFormat>
  <Paragraphs>22</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1</vt:i4>
      </vt:variant>
    </vt:vector>
  </HeadingPairs>
  <TitlesOfParts>
    <vt:vector size="10" baseType="lpstr">
      <vt:lpstr>ＭＳ ゴシック</vt:lpstr>
      <vt:lpstr>ＭＳ 明朝</vt:lpstr>
      <vt:lpstr>游ゴシック</vt:lpstr>
      <vt:lpstr>游ゴシック Medium</vt:lpstr>
      <vt:lpstr>游明朝</vt:lpstr>
      <vt:lpstr>Arial</vt:lpstr>
      <vt:lpstr>Calibri</vt:lpstr>
      <vt:lpstr>Office テーマ</vt:lpstr>
      <vt:lpstr>1_デザインの設定</vt:lpstr>
      <vt:lpstr>２）広域避難者の情報把握と生活支援（避難先地方公共団体の取組）</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立岩 里生太（復興庁本庁）</dc:creator>
  <cp:lastModifiedBy>竜介 武田</cp:lastModifiedBy>
  <cp:revision>266</cp:revision>
  <dcterms:created xsi:type="dcterms:W3CDTF">2021-04-27T00:46:29Z</dcterms:created>
  <dcterms:modified xsi:type="dcterms:W3CDTF">2023-01-05T08:18:23Z</dcterms:modified>
</cp:coreProperties>
</file>