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4"/>
  </p:notesMasterIdLst>
  <p:sldIdLst>
    <p:sldId id="28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 " lastIdx="5" clrIdx="0">
    <p:extLst>
      <p:ext uri="{19B8F6BF-5375-455C-9EA6-DF929625EA0E}">
        <p15:presenceInfo xmlns:p15="http://schemas.microsoft.com/office/powerpoint/2012/main" userId=" " providerId="None"/>
      </p:ext>
    </p:extLst>
  </p:cmAuthor>
  <p:cmAuthor id="2" name="藤原 啓志（復興庁本庁）" initials="藤原" lastIdx="21" clrIdx="1">
    <p:extLst>
      <p:ext uri="{19B8F6BF-5375-455C-9EA6-DF929625EA0E}">
        <p15:presenceInfo xmlns:p15="http://schemas.microsoft.com/office/powerpoint/2012/main" userId="S-1-5-21-2022458152-3381638288-3706476089-182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CC"/>
    <a:srgbClr val="669900"/>
    <a:srgbClr val="FF9900"/>
    <a:srgbClr val="FFCC00"/>
    <a:srgbClr val="CCFFFF"/>
    <a:srgbClr val="3399FF"/>
    <a:srgbClr val="4472C4"/>
    <a:srgbClr val="33CC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2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00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EEF2-B4FD-40D2-AEF2-3015A601DEDD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89A7F-B578-475B-81AA-A7E34DC15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12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-3593" y="815068"/>
            <a:ext cx="990600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3"/>
          <p:cNvSpPr>
            <a:spLocks noGrp="1"/>
          </p:cNvSpPr>
          <p:nvPr>
            <p:ph type="title"/>
          </p:nvPr>
        </p:nvSpPr>
        <p:spPr>
          <a:xfrm>
            <a:off x="-3593" y="289362"/>
            <a:ext cx="8673031" cy="526126"/>
          </a:xfrm>
          <a:prstGeom prst="rect">
            <a:avLst/>
          </a:prstGeom>
        </p:spPr>
        <p:txBody>
          <a:bodyPr tIns="36000" bIns="0" anchor="ctr" anchorCtr="0"/>
          <a:lstStyle>
            <a:lvl1pPr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5F6-EEBF-4276-AA13-8911048B2355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01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49D8-ACB2-40A4-9A18-BE04DB8672CE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0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C841-1964-4F1E-B9C0-7821D4D2B72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61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cxnSp>
        <p:nvCxnSpPr>
          <p:cNvPr id="6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日付プレースホルダー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3C8C-B327-4EA0-844F-8EEFB002E2E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37"/>
            <a:ext cx="1825292" cy="365125"/>
          </a:xfrm>
        </p:spPr>
        <p:txBody>
          <a:bodyPr/>
          <a:lstStyle>
            <a:lvl1pPr>
              <a:defRPr sz="2000"/>
            </a:lvl1pPr>
          </a:lstStyle>
          <a:p>
            <a:fld id="{BA4EB7A0-6E3F-4C1C-951C-B4307713EB7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076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D567-A947-457D-975E-9C53F420B8D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72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C1E7-B5DA-4EEF-B2CA-01B476773B1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3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C42C-8EA6-475F-B33A-76732883B0C9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B6FA-D001-42C9-8972-6452FE41D2B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5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5642-682D-411E-BB6A-51A0DAAA95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7F95-F7B3-4F07-9A40-76E594F6C59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1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57E4-776C-4AD5-96C3-0D5DBB61B70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2F76-872E-4243-B0AB-29141852F7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51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BA84A-AD4F-464B-A5A5-BF6DD19FB0A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05508" y="1844643"/>
            <a:ext cx="9683261" cy="2212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東日本大震災における取組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lvl="0">
              <a:spcBef>
                <a:spcPts val="600"/>
              </a:spcBef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・経済的困難を抱える子どもへの就学・学習支援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（課題①②）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　　岩手県では、県条例を改正し、県立学校の入学選考料、入学料、通信制受講料及び寄宿舎料を免除可能とした。</a:t>
            </a:r>
          </a:p>
          <a:p>
            <a:pPr lvl="0">
              <a:spcBef>
                <a:spcPts val="600"/>
              </a:spcBef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・ボランティアや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NPO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等による学習支援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（課題②）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　　岩手県陸前高田市では、夜間に学校施設を開放し、元教員や塾講師等が学習のサポート（「学びの部屋（現：学びの時間）」プロジェクト）を実施した。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+mn-cs"/>
            </a:endParaRP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NPO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法人カタリバは、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2011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年以降、宮城県女川町と岩手県大槌町において放課後の居場所として「コラボ・スクール」を立ち上げた。</a:t>
            </a:r>
          </a:p>
          <a:p>
            <a:pPr lvl="0">
              <a:spcBef>
                <a:spcPts val="600"/>
              </a:spcBef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・遊具遊びによる遊び場づくり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（課題②）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　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NPO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法人プレイグラウンド・オブ・ホープは、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2012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年にチャリティ・プロジェクト「コドモ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×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アソビ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=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+mn-cs"/>
              </a:rPr>
              <a:t>ミライ」を立ち上げ、公園や仮設住宅等の一角に月１箇所程度の頻度で大型遊具付きの子どもの遊び場を作成。子ども同士の交流だけでなく、大人同士の交流も促し、地域コミュニティの再建の一助となった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+mn-cs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18</a:t>
            </a:r>
            <a:r>
              <a:rPr lang="ja-JP" altLang="en-US" dirty="0"/>
              <a:t>）被災した子どもへの就学・学習支援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70" y="4623"/>
            <a:ext cx="2589630" cy="264495"/>
          </a:xfrm>
          <a:prstGeom prst="rect">
            <a:avLst/>
          </a:prstGeom>
          <a:solidFill>
            <a:srgbClr val="CC66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分野：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Ⅰ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被災者支援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2729" y="4623"/>
            <a:ext cx="4141445" cy="26449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大項目：２．学校と子ども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5508" y="950638"/>
            <a:ext cx="9683261" cy="724697"/>
          </a:xfrm>
          <a:prstGeom prst="rect">
            <a:avLst/>
          </a:prstGeom>
          <a:solidFill>
            <a:srgbClr val="FFFFCC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課題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① 子どもの就学・学習支援をどのように行うか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579438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　　　② 子どもが学び・遊べる環境をどのように確保するか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5508" y="4226831"/>
            <a:ext cx="9683261" cy="1953847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教訓・ノウハウ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① 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経済的理由により就学が困難な児童生徒等に援助・支援を行う</a:t>
            </a:r>
          </a:p>
          <a:p>
            <a:pPr marL="378000" marR="0" lvl="0" indent="-4460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・ 経済的困難を抱える子どもに必要な就学支援を行う。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378000" marR="0" lvl="0" indent="-4460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・ 授業料や入学金の減免等に加え、公的な奨学金制度で負担軽減を図る。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② 放課後や休日等の学校外での学び・遊び場づくりを支援する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378000" marR="0" lvl="0" indent="-3635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・ 学習や体験支援に加え、遊具遊びを通じた子どもの居場所づくりを行う。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378000" marR="0" lvl="0" indent="-3635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・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NPO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等のサードセクターの支援を活用し、放課後等に子どもが学べる場所を確保する。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724649" y="4968"/>
            <a:ext cx="3181876" cy="264495"/>
            <a:chOff x="6724649" y="293893"/>
            <a:chExt cx="3181876" cy="26449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6724649" y="293893"/>
              <a:ext cx="3181876" cy="264495"/>
              <a:chOff x="6724649" y="293893"/>
              <a:chExt cx="3181876" cy="264495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6724649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応急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75197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復旧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83153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復興前期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91109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復興後期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>
              <a:off x="6725173" y="293893"/>
              <a:ext cx="3181352" cy="264495"/>
            </a:xfrm>
            <a:prstGeom prst="rect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" rIns="72000" bIns="0" rtlCol="0" anchor="ctr"/>
            <a:lstStyle/>
            <a:p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566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5292</TotalTime>
  <Words>399</Words>
  <Application>Microsoft Macintosh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ＭＳ 明朝</vt:lpstr>
      <vt:lpstr>游ゴシック</vt:lpstr>
      <vt:lpstr>游ゴシック Medium</vt:lpstr>
      <vt:lpstr>游明朝</vt:lpstr>
      <vt:lpstr>Arial</vt:lpstr>
      <vt:lpstr>Calibri</vt:lpstr>
      <vt:lpstr>Office テーマ</vt:lpstr>
      <vt:lpstr>1_デザインの設定</vt:lpstr>
      <vt:lpstr>18）被災した子どもへの就学・学習支援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立岩 里生太（復興庁本庁）</dc:creator>
  <cp:lastModifiedBy>竜介 武田</cp:lastModifiedBy>
  <cp:revision>282</cp:revision>
  <dcterms:created xsi:type="dcterms:W3CDTF">2021-04-27T00:46:29Z</dcterms:created>
  <dcterms:modified xsi:type="dcterms:W3CDTF">2023-01-05T08:22:37Z</dcterms:modified>
</cp:coreProperties>
</file>