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283"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5508" y="1707114"/>
            <a:ext cx="9683261" cy="22128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東日本大震災における取組</a:t>
            </a:r>
            <a:r>
              <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a:t>
            </a: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・生活支援相談員等による災害公営住宅入居者等の見守り等</a:t>
            </a:r>
            <a:r>
              <a:rPr kumimoji="1" lang="ja-JP" altLang="en-US" sz="1200" dirty="0">
                <a:solidFill>
                  <a:schemeClr val="tx1"/>
                </a:solidFill>
              </a:rPr>
              <a:t>（課題①）</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岩手県釜石市では、緊急雇用創出事業を活用して、総勢約</a:t>
            </a:r>
            <a:r>
              <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80</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名の支援連絡員が仮設団地の入居者の見守りや相談支援を実施（災害公営住宅にも引継ぎ）。</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游明朝" panose="02020400000000000000" pitchFamily="18" charset="-128"/>
                <a:ea typeface="游明朝" panose="02020400000000000000" pitchFamily="18" charset="-128"/>
              </a:rPr>
              <a:t>　　</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宮城県七ヶ浜町では、災害公営住宅の入居者の見守り活動の主体間で情報共有し、各活動へ反映、行政機関への要望の窓口として機能。</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・住民参画の地域包括ケアシステムの構築</a:t>
            </a:r>
            <a:r>
              <a:rPr kumimoji="1" lang="ja-JP" altLang="en-US" sz="1200" dirty="0">
                <a:solidFill>
                  <a:schemeClr val="tx1"/>
                </a:solidFill>
              </a:rPr>
              <a:t>（課題①②）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宮城県石巻市では、仮設自治組織も参画して地域包括ケアの計画基本構想を策定。出前講座等により住民に「我がこと」意識を醸成。</a:t>
            </a:r>
            <a:endParaRPr kumimoji="1" lang="en-US" altLang="ja-JP"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endParaRPr>
          </a:p>
          <a:p>
            <a:pPr lvl="0">
              <a:spcBef>
                <a:spcPts val="600"/>
              </a:spcBef>
              <a:defRPr/>
            </a:pPr>
            <a:r>
              <a:rPr kumimoji="1" lang="ja-JP" altLang="en-US"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rPr>
              <a:t>・地域の未来を考える会議の設置と住民運動の展開</a:t>
            </a:r>
            <a:r>
              <a:rPr kumimoji="1" lang="ja-JP" altLang="en-US" sz="1200" dirty="0">
                <a:solidFill>
                  <a:schemeClr val="tx1"/>
                </a:solidFill>
              </a:rPr>
              <a:t>（課題②）</a:t>
            </a:r>
            <a:endParaRPr kumimoji="1" lang="en-US" altLang="ja-JP" sz="1200" b="1"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a:p>
            <a:pPr marL="179388" marR="0" lvl="0" indent="-1793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　　岩手県陸前高田市では、保健医療福祉に関するあらゆるテーマについて住民参加で議論</a:t>
            </a:r>
            <a:r>
              <a:rPr kumimoji="1" lang="ja-JP" altLang="en-US" sz="1200" dirty="0" err="1">
                <a:solidFill>
                  <a:schemeClr val="tx1"/>
                </a:solidFill>
                <a:latin typeface="游明朝" panose="02020400000000000000" pitchFamily="18" charset="-128"/>
                <a:ea typeface="游明朝" panose="02020400000000000000" pitchFamily="18" charset="-128"/>
              </a:rPr>
              <a:t>。</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これを踏まえ、市内数か所の「は</a:t>
            </a:r>
            <a:r>
              <a:rPr kumimoji="1" lang="ja-JP" altLang="en-US" sz="1200" b="0" i="0" u="none" strike="noStrike" kern="1200" cap="none" spc="0" normalizeH="0" baseline="0" noProof="0" dirty="0" err="1">
                <a:ln>
                  <a:noFill/>
                </a:ln>
                <a:solidFill>
                  <a:schemeClr val="tx1"/>
                </a:solidFill>
                <a:effectLst/>
                <a:uLnTx/>
                <a:uFillTx/>
                <a:latin typeface="游明朝" panose="02020400000000000000" pitchFamily="18" charset="-128"/>
                <a:ea typeface="游明朝" panose="02020400000000000000" pitchFamily="18" charset="-128"/>
              </a:rPr>
              <a:t>まかだ</a:t>
            </a:r>
            <a:r>
              <a:rPr kumimoji="1" lang="ja-JP" altLang="en-US" sz="1200" b="0" i="0" u="none" strike="noStrike" kern="12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rPr>
              <a:t>スポット」において健康相談、育児相談、体操、農作業等のイベントを開催する住民運動を展開。</a:t>
            </a:r>
          </a:p>
        </p:txBody>
      </p:sp>
      <p:sp>
        <p:nvSpPr>
          <p:cNvPr id="4" name="タイトル 3"/>
          <p:cNvSpPr>
            <a:spLocks noGrp="1"/>
          </p:cNvSpPr>
          <p:nvPr>
            <p:ph type="title"/>
          </p:nvPr>
        </p:nvSpPr>
        <p:spPr/>
        <p:txBody>
          <a:bodyPr/>
          <a:lstStyle/>
          <a:p>
            <a:r>
              <a:rPr lang="en-US" altLang="ja-JP" dirty="0"/>
              <a:t>12</a:t>
            </a:r>
            <a:r>
              <a:rPr lang="ja-JP" altLang="en-US" dirty="0"/>
              <a:t>）恒久住宅移行後の支援</a:t>
            </a:r>
            <a:endParaRPr kumimoji="1" lang="ja-JP" altLang="en-US" dirty="0"/>
          </a:p>
        </p:txBody>
      </p:sp>
      <p:sp>
        <p:nvSpPr>
          <p:cNvPr id="5" name="正方形/長方形 4"/>
          <p:cNvSpPr/>
          <p:nvPr/>
        </p:nvSpPr>
        <p:spPr>
          <a:xfrm>
            <a:off x="1170" y="4623"/>
            <a:ext cx="2589630" cy="264495"/>
          </a:xfrm>
          <a:prstGeom prst="rect">
            <a:avLst/>
          </a:prstGeom>
          <a:solidFill>
            <a:srgbClr val="CC6600"/>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分野：</a:t>
            </a:r>
            <a:r>
              <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Ⅰ</a:t>
            </a:r>
            <a:r>
              <a:rPr kumimoji="1" lang="ja-JP" altLang="en-US"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被災者支援</a:t>
            </a:r>
            <a:endParaRPr kumimoji="1" lang="en-US" altLang="ja-JP" sz="14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大項目：１．日常生活の支え</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 name="正方形/長方形 1"/>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課題</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包括的・継続的に被災者を支援する体制をどのように整備するか</a:t>
            </a:r>
            <a:endPar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579438" rtl="0" eaLnBrk="1" fontAlgn="auto" latinLnBrk="0" hangingPunct="1">
              <a:lnSpc>
                <a:spcPts val="24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② 被災者の自立・互助をどのように促進するか</a:t>
            </a:r>
          </a:p>
        </p:txBody>
      </p:sp>
      <p:sp>
        <p:nvSpPr>
          <p:cNvPr id="7" name="正方形/長方形 6"/>
          <p:cNvSpPr/>
          <p:nvPr/>
        </p:nvSpPr>
        <p:spPr>
          <a:xfrm>
            <a:off x="105508" y="3955888"/>
            <a:ext cx="9683261" cy="1962314"/>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教訓・ノウハウ</a:t>
            </a: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①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平時の医療・介護等の支援事業・支援体制に被災者支援を組み込む</a:t>
            </a:r>
          </a:p>
          <a:p>
            <a:pPr marL="378000" marR="0" lvl="0" indent="-44608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高齢者の生活支援や地域包括ケアシステムなど、平時の支援事業や支援体制に被災者支援を組み込み、持続可能かつ効果的な支援を目指す。</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②</a:t>
            </a:r>
            <a:r>
              <a:rPr kumimoji="1" lang="ja-JP" altLang="en-US" sz="1600" b="0" i="0" u="none" strike="noStrike" kern="1200" cap="none" spc="0" normalizeH="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a:t>
            </a:r>
            <a:r>
              <a:rPr kumimoji="1" lang="ja-JP" altLang="en-US" sz="16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被災者自身や多様な支援関係者の参画のもとで地域の見守りや支援事業を推進する</a:t>
            </a:r>
            <a:endPar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378000" marR="0" lvl="0" indent="-434975"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 地域における支援体制を協議する場や支援事業に被災者や多様な支援関係者に参画してもらい、地域課題を共有するとともに事業の担い手として協働を促進する。</a:t>
            </a:r>
            <a:endParaRPr kumimoji="1" lang="en-US" altLang="ja-JP"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endParaRPr>
          </a:p>
          <a:p>
            <a:pPr marL="378000" marR="0" lvl="0" indent="-363538"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明朝" panose="02020609040205080304" pitchFamily="17" charset="-128"/>
                <a:ea typeface="ＭＳ 明朝" panose="02020609040205080304" pitchFamily="17" charset="-128"/>
                <a:cs typeface="+mn-cs"/>
              </a:rPr>
              <a:t>　</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5739615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5290</TotalTime>
  <Words>411</Words>
  <Application>Microsoft Macintosh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12）恒久住宅移行後の支援</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276</cp:revision>
  <dcterms:created xsi:type="dcterms:W3CDTF">2021-04-27T00:46:29Z</dcterms:created>
  <dcterms:modified xsi:type="dcterms:W3CDTF">2023-01-05T08:21:15Z</dcterms:modified>
</cp:coreProperties>
</file>