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74" r:id="rId2"/>
  </p:sldMasterIdLst>
  <p:notesMasterIdLst>
    <p:notesMasterId r:id="rId4"/>
  </p:notesMasterIdLst>
  <p:sldIdLst>
    <p:sldId id="318" r:id="rId3"/>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 " initials=" " lastIdx="5" clrIdx="0">
    <p:extLst>
      <p:ext uri="{19B8F6BF-5375-455C-9EA6-DF929625EA0E}">
        <p15:presenceInfo xmlns:p15="http://schemas.microsoft.com/office/powerpoint/2012/main" userId=" " providerId="None"/>
      </p:ext>
    </p:extLst>
  </p:cmAuthor>
  <p:cmAuthor id="2" name="藤原 啓志（復興庁本庁）" initials="藤原" lastIdx="21" clrIdx="1">
    <p:extLst>
      <p:ext uri="{19B8F6BF-5375-455C-9EA6-DF929625EA0E}">
        <p15:presenceInfo xmlns:p15="http://schemas.microsoft.com/office/powerpoint/2012/main" userId="S-1-5-21-2022458152-3381638288-3706476089-18251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a:srgbClr val="0099CC"/>
    <a:srgbClr val="669900"/>
    <a:srgbClr val="FF9900"/>
    <a:srgbClr val="FFCC00"/>
    <a:srgbClr val="CCFFFF"/>
    <a:srgbClr val="3399FF"/>
    <a:srgbClr val="4472C4"/>
    <a:srgbClr val="33CC33"/>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427" autoAdjust="0"/>
    <p:restoredTop sz="94660"/>
  </p:normalViewPr>
  <p:slideViewPr>
    <p:cSldViewPr snapToGrid="0">
      <p:cViewPr varScale="1">
        <p:scale>
          <a:sx n="150" d="100"/>
          <a:sy n="150" d="100"/>
        </p:scale>
        <p:origin x="200" y="168"/>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53EEF2-B4FD-40D2-AEF2-3015A601DEDD}" type="datetimeFigureOut">
              <a:rPr kumimoji="1" lang="ja-JP" altLang="en-US" smtClean="0"/>
              <a:t>2023/1/5</a:t>
            </a:fld>
            <a:endParaRPr kumimoji="1" lang="ja-JP" altLang="en-US"/>
          </a:p>
        </p:txBody>
      </p:sp>
      <p:sp>
        <p:nvSpPr>
          <p:cNvPr id="4" name="スライド イメージ プレースホルダー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789A7F-B578-475B-81AA-A7E34DC15318}" type="slidenum">
              <a:rPr kumimoji="1" lang="ja-JP" altLang="en-US" smtClean="0"/>
              <a:t>‹#›</a:t>
            </a:fld>
            <a:endParaRPr kumimoji="1" lang="ja-JP" altLang="en-US"/>
          </a:p>
        </p:txBody>
      </p:sp>
    </p:spTree>
    <p:extLst>
      <p:ext uri="{BB962C8B-B14F-4D97-AF65-F5344CB8AC3E}">
        <p14:creationId xmlns:p14="http://schemas.microsoft.com/office/powerpoint/2010/main" val="422812996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7" name="Slide Number Placeholder 5"/>
          <p:cNvSpPr>
            <a:spLocks noGrp="1"/>
          </p:cNvSpPr>
          <p:nvPr>
            <p:ph type="sldNum" sz="quarter" idx="4"/>
          </p:nvPr>
        </p:nvSpPr>
        <p:spPr>
          <a:xfrm>
            <a:off x="9144000" y="6285053"/>
            <a:ext cx="762000" cy="572947"/>
          </a:xfrm>
          <a:prstGeom prst="rect">
            <a:avLst/>
          </a:prstGeom>
        </p:spPr>
        <p:txBody>
          <a:bodyPr vert="horz" lIns="91440" tIns="45720" rIns="91440" bIns="45720" rtlCol="0" anchor="ctr"/>
          <a:lstStyle>
            <a:lvl1pPr algn="r">
              <a:defRPr sz="3200">
                <a:solidFill>
                  <a:schemeClr val="tx1"/>
                </a:solidFill>
              </a:defRPr>
            </a:lvl1pPr>
          </a:lstStyle>
          <a:p>
            <a:fld id="{864B4664-5996-49A2-BC48-30B45CC7601B}" type="slidenum">
              <a:rPr kumimoji="1" lang="ja-JP" altLang="en-US" smtClean="0"/>
              <a:pPr/>
              <a:t>‹#›</a:t>
            </a:fld>
            <a:endParaRPr kumimoji="1" lang="ja-JP" altLang="en-US" dirty="0"/>
          </a:p>
        </p:txBody>
      </p:sp>
      <p:cxnSp>
        <p:nvCxnSpPr>
          <p:cNvPr id="9" name="直線コネクタ 8"/>
          <p:cNvCxnSpPr/>
          <p:nvPr/>
        </p:nvCxnSpPr>
        <p:spPr>
          <a:xfrm flipV="1">
            <a:off x="-3593" y="815068"/>
            <a:ext cx="9906000" cy="0"/>
          </a:xfrm>
          <a:prstGeom prst="line">
            <a:avLst/>
          </a:prstGeom>
          <a:ln w="57150">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タイトル 3"/>
          <p:cNvSpPr>
            <a:spLocks noGrp="1"/>
          </p:cNvSpPr>
          <p:nvPr>
            <p:ph type="title"/>
          </p:nvPr>
        </p:nvSpPr>
        <p:spPr>
          <a:xfrm>
            <a:off x="-3593" y="289362"/>
            <a:ext cx="8673031" cy="526126"/>
          </a:xfrm>
          <a:prstGeom prst="rect">
            <a:avLst/>
          </a:prstGeom>
        </p:spPr>
        <p:txBody>
          <a:bodyPr tIns="36000" bIns="0" anchor="ctr" anchorCtr="0"/>
          <a:lstStyle>
            <a:lvl1pPr>
              <a:defRPr sz="2000" b="0">
                <a:latin typeface="游ゴシック Medium" panose="020B0500000000000000" pitchFamily="50" charset="-128"/>
                <a:ea typeface="游ゴシック Medium" panose="020B0500000000000000" pitchFamily="50" charset="-128"/>
              </a:defRPr>
            </a:lvl1pPr>
          </a:lstStyle>
          <a:p>
            <a:endParaRPr kumimoji="1" lang="ja-JP" altLang="en-US" dirty="0"/>
          </a:p>
        </p:txBody>
      </p:sp>
    </p:spTree>
    <p:extLst>
      <p:ext uri="{BB962C8B-B14F-4D97-AF65-F5344CB8AC3E}">
        <p14:creationId xmlns:p14="http://schemas.microsoft.com/office/powerpoint/2010/main" val="3192627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pic>
        <p:nvPicPr>
          <p:cNvPr id="10" name="図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DBE35F6-EEBF-4276-AA13-8911048B2355}"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8" name="直線コネクタ 7"/>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9013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0CD49D8-ACB2-40A4-9A18-BE04DB8672CE}"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7" name="直線コネクタ 6"/>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94017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0D5C841-1964-4F1E-B9C0-7821D4D2B721}"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7" name="直線コネクタ 6"/>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56125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基礎資料">
    <p:spTree>
      <p:nvGrpSpPr>
        <p:cNvPr id="1" name=""/>
        <p:cNvGrpSpPr/>
        <p:nvPr/>
      </p:nvGrpSpPr>
      <p:grpSpPr>
        <a:xfrm>
          <a:off x="0" y="0"/>
          <a:ext cx="0" cy="0"/>
          <a:chOff x="0" y="0"/>
          <a:chExt cx="0" cy="0"/>
        </a:xfrm>
      </p:grpSpPr>
      <p:pic>
        <p:nvPicPr>
          <p:cNvPr id="8" name="図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cxnSp>
        <p:nvCxnSpPr>
          <p:cNvPr id="6" name="直線コネクタ 5"/>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
        <p:nvSpPr>
          <p:cNvPr id="13" name="日付プレースホルダー 12"/>
          <p:cNvSpPr>
            <a:spLocks noGrp="1"/>
          </p:cNvSpPr>
          <p:nvPr>
            <p:ph type="dt" sz="half" idx="10"/>
          </p:nvPr>
        </p:nvSpPr>
        <p:spPr/>
        <p:txBody>
          <a:bodyPr/>
          <a:lstStyle/>
          <a:p>
            <a:fld id="{04833C8C-B327-4EA0-844F-8EEFB002E2EB}" type="datetime1">
              <a:rPr kumimoji="1" lang="ja-JP" altLang="en-US" smtClean="0"/>
              <a:t>2023/1/5</a:t>
            </a:fld>
            <a:endParaRPr kumimoji="1" lang="ja-JP" altLang="en-US"/>
          </a:p>
        </p:txBody>
      </p:sp>
      <p:sp>
        <p:nvSpPr>
          <p:cNvPr id="14" name="フッター プレースホルダー 13"/>
          <p:cNvSpPr>
            <a:spLocks noGrp="1"/>
          </p:cNvSpPr>
          <p:nvPr>
            <p:ph type="ftr" sz="quarter" idx="11"/>
          </p:nvPr>
        </p:nvSpPr>
        <p:spPr/>
        <p:txBody>
          <a:bodyPr/>
          <a:lstStyle/>
          <a:p>
            <a:endParaRPr kumimoji="1" lang="ja-JP" altLang="en-US"/>
          </a:p>
        </p:txBody>
      </p:sp>
      <p:sp>
        <p:nvSpPr>
          <p:cNvPr id="15" name="スライド番号プレースホルダー 14"/>
          <p:cNvSpPr>
            <a:spLocks noGrp="1"/>
          </p:cNvSpPr>
          <p:nvPr>
            <p:ph type="sldNum" sz="quarter" idx="12"/>
          </p:nvPr>
        </p:nvSpPr>
        <p:spPr>
          <a:xfrm>
            <a:off x="8013393" y="6453337"/>
            <a:ext cx="1825292" cy="365125"/>
          </a:xfrm>
        </p:spPr>
        <p:txBody>
          <a:bodyPr/>
          <a:lstStyle>
            <a:lvl1pPr>
              <a:defRPr sz="2000"/>
            </a:lvl1pPr>
          </a:lstStyle>
          <a:p>
            <a:fld id="{BA4EB7A0-6E3F-4C1C-951C-B4307713EB76}" type="slidenum">
              <a:rPr lang="ja-JP" altLang="en-US" smtClean="0"/>
              <a:pPr/>
              <a:t>‹#›</a:t>
            </a:fld>
            <a:endParaRPr lang="ja-JP" altLang="en-US" dirty="0"/>
          </a:p>
        </p:txBody>
      </p:sp>
    </p:spTree>
    <p:extLst>
      <p:ext uri="{BB962C8B-B14F-4D97-AF65-F5344CB8AC3E}">
        <p14:creationId xmlns:p14="http://schemas.microsoft.com/office/powerpoint/2010/main" val="3030765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21DD567-A947-457D-975E-9C53F420B8DD}"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528722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218C1E7-B5DA-4EEF-B2CA-01B476773B1C}"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1992430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559C42C-8EA6-475F-B33A-76732883B0C9}"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6280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2C9B6FA-D001-42C9-8972-6452FE41D2BC}"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532516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7B65642-682D-411E-BB6A-51A0DAAA95CD}" type="datetime1">
              <a:rPr kumimoji="1" lang="ja-JP" altLang="en-US" smtClean="0"/>
              <a:t>2023/1/5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2374045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F0F47F95-F7B3-4F07-9A40-76E594F6C59B}" type="datetime1">
              <a:rPr kumimoji="1" lang="ja-JP" altLang="en-US" smtClean="0"/>
              <a:t>2023/1/5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1049210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70257E4-776C-4AD5-96C3-0D5DBB61B70D}" type="datetime1">
              <a:rPr kumimoji="1" lang="ja-JP" altLang="en-US" smtClean="0"/>
              <a:t>2023/1/5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116691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1342F76-872E-4243-B0AB-29141852F7CD}"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21651027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theme" Target="../theme/theme2.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9144000" y="6285053"/>
            <a:ext cx="762000" cy="572947"/>
          </a:xfrm>
          <a:prstGeom prst="rect">
            <a:avLst/>
          </a:prstGeom>
        </p:spPr>
        <p:txBody>
          <a:bodyPr vert="horz" lIns="91440" tIns="45720" rIns="91440" bIns="45720" rtlCol="0" anchor="ctr"/>
          <a:lstStyle>
            <a:lvl1pPr algn="r">
              <a:defRPr sz="3200">
                <a:solidFill>
                  <a:schemeClr val="tx1"/>
                </a:solidFill>
              </a:defRPr>
            </a:lvl1pPr>
          </a:lstStyle>
          <a:p>
            <a:fld id="{864B4664-5996-49A2-BC48-30B45CC7601B}" type="slidenum">
              <a:rPr kumimoji="1" lang="ja-JP" altLang="en-US" smtClean="0"/>
              <a:pPr/>
              <a:t>‹#›</a:t>
            </a:fld>
            <a:endParaRPr kumimoji="1" lang="ja-JP" altLang="en-US"/>
          </a:p>
        </p:txBody>
      </p:sp>
    </p:spTree>
    <p:extLst>
      <p:ext uri="{BB962C8B-B14F-4D97-AF65-F5344CB8AC3E}">
        <p14:creationId xmlns:p14="http://schemas.microsoft.com/office/powerpoint/2010/main" val="8805499"/>
      </p:ext>
    </p:extLst>
  </p:cSld>
  <p:clrMap bg1="lt1" tx1="dk1" bg2="lt2" tx2="dk2" accent1="accent1" accent2="accent2" accent3="accent3" accent4="accent4" accent5="accent5" accent6="accent6" hlink="hlink" folHlink="folHlink"/>
  <p:sldLayoutIdLst>
    <p:sldLayoutId id="2147483673" r:id="rId1"/>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6BA84A-AD4F-464B-A5A5-BF6DD19FB0A1}" type="datetime1">
              <a:rPr kumimoji="1" lang="ja-JP" altLang="en-US" smtClean="0"/>
              <a:t>2023/1/5</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4235399250"/>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7" r:id="rId12"/>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1419236"/>
            <a:ext cx="9683261" cy="25431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・被災地外企業と連携した安定的な販路の確保</a:t>
            </a:r>
            <a:r>
              <a:rPr kumimoji="1" lang="ja-JP" altLang="en-US" sz="1200" dirty="0">
                <a:solidFill>
                  <a:schemeClr val="tx1"/>
                </a:solidFill>
              </a:rPr>
              <a:t>（課題①） </a:t>
            </a:r>
            <a:r>
              <a:rPr kumimoji="1" lang="ja-JP" altLang="en-US" sz="1200" b="1" dirty="0">
                <a:solidFill>
                  <a:schemeClr val="tx1"/>
                </a:solidFill>
              </a:rPr>
              <a:t>　</a:t>
            </a:r>
            <a:endParaRPr kumimoji="1" lang="en-US" altLang="ja-JP" sz="1200" b="1" dirty="0">
              <a:solidFill>
                <a:schemeClr val="tx1"/>
              </a:solidFill>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福島県楢葉町では、株式会社福島</a:t>
            </a:r>
            <a:r>
              <a:rPr kumimoji="1" lang="ja-JP" altLang="en-US" sz="1200" dirty="0" err="1">
                <a:solidFill>
                  <a:schemeClr val="tx1"/>
                </a:solidFill>
                <a:latin typeface="游明朝" panose="02020400000000000000" pitchFamily="18" charset="-128"/>
                <a:ea typeface="游明朝" panose="02020400000000000000" pitchFamily="18" charset="-128"/>
              </a:rPr>
              <a:t>しろはと</a:t>
            </a:r>
            <a:r>
              <a:rPr kumimoji="1" lang="ja-JP" altLang="en-US" sz="1200" dirty="0">
                <a:solidFill>
                  <a:schemeClr val="tx1"/>
                </a:solidFill>
                <a:latin typeface="游明朝" panose="02020400000000000000" pitchFamily="18" charset="-128"/>
                <a:ea typeface="游明朝" panose="02020400000000000000" pitchFamily="18" charset="-128"/>
              </a:rPr>
              <a:t>ファームが設立され、町も甘藷貯蔵施設を整備し同社に貸与したり、町が栽培農家の拡大に取り組むなど企業と連携したさつまいもの一大産地づくりに取り組んでいる。</a:t>
            </a:r>
            <a:endParaRPr kumimoji="1" lang="en-US" altLang="ja-JP" sz="1200" dirty="0">
              <a:solidFill>
                <a:schemeClr val="tx1"/>
              </a:solidFill>
              <a:latin typeface="游明朝" panose="02020400000000000000" pitchFamily="18" charset="-128"/>
              <a:ea typeface="游明朝" panose="02020400000000000000" pitchFamily="18" charset="-128"/>
            </a:endParaRPr>
          </a:p>
          <a:p>
            <a:pPr>
              <a:spcBef>
                <a:spcPts val="600"/>
              </a:spcBef>
            </a:pPr>
            <a:r>
              <a:rPr kumimoji="1" lang="ja-JP" altLang="en-US" sz="1200" b="1" dirty="0">
                <a:solidFill>
                  <a:schemeClr val="tx1"/>
                </a:solidFill>
              </a:rPr>
              <a:t>・地域資源を活用した商品開発</a:t>
            </a:r>
            <a:r>
              <a:rPr kumimoji="1" lang="ja-JP" altLang="en-US" sz="1200" dirty="0">
                <a:solidFill>
                  <a:schemeClr val="tx1"/>
                </a:solidFill>
              </a:rPr>
              <a:t>（課題①）</a:t>
            </a:r>
            <a:endParaRPr kumimoji="1" lang="en-US" altLang="ja-JP" sz="1200" b="1" dirty="0">
              <a:solidFill>
                <a:schemeClr val="tx1"/>
              </a:solidFill>
            </a:endParaRPr>
          </a:p>
          <a:p>
            <a:pPr marL="177800" indent="-177800"/>
            <a:r>
              <a:rPr kumimoji="1" lang="ja-JP" altLang="en-US" sz="1200" dirty="0">
                <a:solidFill>
                  <a:schemeClr val="tx1"/>
                </a:solidFill>
                <a:latin typeface="游明朝" panose="02020400000000000000" pitchFamily="18" charset="-128"/>
                <a:ea typeface="游明朝" panose="02020400000000000000" pitchFamily="18" charset="-128"/>
              </a:rPr>
              <a:t>　　福島県二本松市東和地区では、震災後、東和果実酒研究会を発足させ、</a:t>
            </a:r>
            <a:r>
              <a:rPr kumimoji="1" lang="en-US" altLang="ja-JP" sz="1200" dirty="0">
                <a:solidFill>
                  <a:schemeClr val="tx1"/>
                </a:solidFill>
                <a:latin typeface="游明朝" panose="02020400000000000000" pitchFamily="18" charset="-128"/>
                <a:ea typeface="游明朝" panose="02020400000000000000" pitchFamily="18" charset="-128"/>
              </a:rPr>
              <a:t>2012</a:t>
            </a:r>
            <a:r>
              <a:rPr kumimoji="1" lang="ja-JP" altLang="en-US" sz="1200" dirty="0">
                <a:solidFill>
                  <a:schemeClr val="tx1"/>
                </a:solidFill>
                <a:latin typeface="游明朝" panose="02020400000000000000" pitchFamily="18" charset="-128"/>
                <a:ea typeface="游明朝" panose="02020400000000000000" pitchFamily="18" charset="-128"/>
              </a:rPr>
              <a:t>年にはふくしま農家の夢ワイン株式会社を設立し、風評被害で需要が落ち込んでいた二本松市の名産羽山りんごを活用したシードルを醸造・完売し、</a:t>
            </a:r>
            <a:r>
              <a:rPr kumimoji="1" lang="en-US" altLang="ja-JP" sz="1200" dirty="0">
                <a:solidFill>
                  <a:schemeClr val="tx1"/>
                </a:solidFill>
                <a:latin typeface="游明朝" panose="02020400000000000000" pitchFamily="18" charset="-128"/>
                <a:ea typeface="游明朝" panose="02020400000000000000" pitchFamily="18" charset="-128"/>
              </a:rPr>
              <a:t>2013</a:t>
            </a:r>
            <a:r>
              <a:rPr kumimoji="1" lang="ja-JP" altLang="en-US" sz="1200" dirty="0">
                <a:solidFill>
                  <a:schemeClr val="tx1"/>
                </a:solidFill>
                <a:latin typeface="游明朝" panose="02020400000000000000" pitchFamily="18" charset="-128"/>
                <a:ea typeface="游明朝" panose="02020400000000000000" pitchFamily="18" charset="-128"/>
              </a:rPr>
              <a:t>年秋には初のワインを醸造。</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spcBef>
                <a:spcPts val="600"/>
              </a:spcBef>
            </a:pPr>
            <a:r>
              <a:rPr kumimoji="1" lang="ja-JP" altLang="en-US" sz="1200" b="1" dirty="0">
                <a:solidFill>
                  <a:schemeClr val="tx1"/>
                </a:solidFill>
              </a:rPr>
              <a:t>・商品のブランド化と海外への販路開拓</a:t>
            </a:r>
            <a:r>
              <a:rPr kumimoji="1" lang="ja-JP" altLang="en-US" sz="1200" dirty="0">
                <a:solidFill>
                  <a:schemeClr val="tx1"/>
                </a:solidFill>
              </a:rPr>
              <a:t>（課題①）</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宮城県山元町では、東京で</a:t>
            </a:r>
            <a:r>
              <a:rPr kumimoji="1" lang="en-US" altLang="ja-JP" sz="1200" dirty="0">
                <a:solidFill>
                  <a:schemeClr val="tx1"/>
                </a:solidFill>
                <a:latin typeface="游明朝" panose="02020400000000000000" pitchFamily="18" charset="-128"/>
                <a:ea typeface="游明朝" panose="02020400000000000000" pitchFamily="18" charset="-128"/>
              </a:rPr>
              <a:t>IT</a:t>
            </a:r>
            <a:r>
              <a:rPr kumimoji="1" lang="ja-JP" altLang="en-US" sz="1200" dirty="0">
                <a:solidFill>
                  <a:schemeClr val="tx1"/>
                </a:solidFill>
                <a:latin typeface="游明朝" panose="02020400000000000000" pitchFamily="18" charset="-128"/>
                <a:ea typeface="游明朝" panose="02020400000000000000" pitchFamily="18" charset="-128"/>
              </a:rPr>
              <a:t>企業の経営をしていた地元出身者が、地元農業者等とともに新たに農業生産法人株式会社</a:t>
            </a:r>
            <a:r>
              <a:rPr kumimoji="1" lang="en-US" altLang="ja-JP" sz="1200" dirty="0">
                <a:solidFill>
                  <a:schemeClr val="tx1"/>
                </a:solidFill>
                <a:latin typeface="游明朝" panose="02020400000000000000" pitchFamily="18" charset="-128"/>
                <a:ea typeface="游明朝" panose="02020400000000000000" pitchFamily="18" charset="-128"/>
              </a:rPr>
              <a:t>GRA</a:t>
            </a:r>
            <a:r>
              <a:rPr kumimoji="1" lang="ja-JP" altLang="en-US" sz="1200" dirty="0">
                <a:solidFill>
                  <a:schemeClr val="tx1"/>
                </a:solidFill>
                <a:latin typeface="游明朝" panose="02020400000000000000" pitchFamily="18" charset="-128"/>
                <a:ea typeface="游明朝" panose="02020400000000000000" pitchFamily="18" charset="-128"/>
              </a:rPr>
              <a:t>を設立し、</a:t>
            </a:r>
            <a:r>
              <a:rPr kumimoji="1" lang="en-US" altLang="ja-JP" sz="1200" dirty="0">
                <a:solidFill>
                  <a:schemeClr val="tx1"/>
                </a:solidFill>
                <a:latin typeface="游明朝" panose="02020400000000000000" pitchFamily="18" charset="-128"/>
                <a:ea typeface="游明朝" panose="02020400000000000000" pitchFamily="18" charset="-128"/>
              </a:rPr>
              <a:t>ICT</a:t>
            </a:r>
            <a:r>
              <a:rPr kumimoji="1" lang="ja-JP" altLang="en-US" sz="1200" dirty="0">
                <a:solidFill>
                  <a:schemeClr val="tx1"/>
                </a:solidFill>
                <a:latin typeface="游明朝" panose="02020400000000000000" pitchFamily="18" charset="-128"/>
                <a:ea typeface="游明朝" panose="02020400000000000000" pitchFamily="18" charset="-128"/>
              </a:rPr>
              <a:t>ノウハウを農業に活用。一定の基準をクリアした高品質ないちごを「ミガキイチゴ」としてブランド化し、独自の販路を開拓するほか、</a:t>
            </a:r>
            <a:r>
              <a:rPr kumimoji="1" lang="en-US" altLang="ja-JP" sz="1200" dirty="0">
                <a:solidFill>
                  <a:schemeClr val="tx1"/>
                </a:solidFill>
                <a:latin typeface="游明朝" panose="02020400000000000000" pitchFamily="18" charset="-128"/>
                <a:ea typeface="游明朝" panose="02020400000000000000" pitchFamily="18" charset="-128"/>
              </a:rPr>
              <a:t>JETRO</a:t>
            </a:r>
            <a:r>
              <a:rPr kumimoji="1" lang="ja-JP" altLang="en-US" sz="1200" dirty="0">
                <a:solidFill>
                  <a:schemeClr val="tx1"/>
                </a:solidFill>
                <a:latin typeface="游明朝" panose="02020400000000000000" pitchFamily="18" charset="-128"/>
                <a:ea typeface="游明朝" panose="02020400000000000000" pitchFamily="18" charset="-128"/>
              </a:rPr>
              <a:t>主催の食品輸出商談会等を活用し海外への積極的な販路拡大にも取り組んでいる。</a:t>
            </a:r>
            <a:endParaRPr kumimoji="1" lang="en-US" altLang="ja-JP" sz="1200" dirty="0">
              <a:solidFill>
                <a:schemeClr val="tx1"/>
              </a:solidFill>
              <a:latin typeface="游明朝" panose="02020400000000000000" pitchFamily="18" charset="-128"/>
              <a:ea typeface="游明朝" panose="02020400000000000000" pitchFamily="18" charset="-128"/>
            </a:endParaRPr>
          </a:p>
        </p:txBody>
      </p:sp>
      <p:sp>
        <p:nvSpPr>
          <p:cNvPr id="4" name="タイトル 3"/>
          <p:cNvSpPr>
            <a:spLocks noGrp="1"/>
          </p:cNvSpPr>
          <p:nvPr>
            <p:ph type="title"/>
          </p:nvPr>
        </p:nvSpPr>
        <p:spPr/>
        <p:txBody>
          <a:bodyPr/>
          <a:lstStyle/>
          <a:p>
            <a:r>
              <a:rPr lang="en-US" altLang="ja-JP" dirty="0"/>
              <a:t>45</a:t>
            </a:r>
            <a:r>
              <a:rPr lang="ja-JP" altLang="en-US" dirty="0"/>
              <a:t>）農林業の販路の開拓</a:t>
            </a:r>
            <a:endParaRPr kumimoji="1" lang="ja-JP" altLang="en-US" dirty="0"/>
          </a:p>
        </p:txBody>
      </p:sp>
      <p:sp>
        <p:nvSpPr>
          <p:cNvPr id="5" name="正方形/長方形 4"/>
          <p:cNvSpPr/>
          <p:nvPr/>
        </p:nvSpPr>
        <p:spPr>
          <a:xfrm>
            <a:off x="1170" y="4623"/>
            <a:ext cx="2589630" cy="264495"/>
          </a:xfrm>
          <a:prstGeom prst="rect">
            <a:avLst/>
          </a:prstGeom>
          <a:solidFill>
            <a:srgbClr val="0066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Ⅲ</a:t>
            </a:r>
            <a:r>
              <a:rPr kumimoji="1" lang="ja-JP" altLang="en-US" sz="1400" b="1" dirty="0">
                <a:solidFill>
                  <a:schemeClr val="bg1"/>
                </a:solidFill>
              </a:rPr>
              <a:t> 産業・生業の再生</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r>
              <a:rPr kumimoji="1" lang="ja-JP" altLang="en-US" sz="1400" dirty="0">
                <a:solidFill>
                  <a:schemeClr val="tx1"/>
                </a:solidFill>
              </a:rPr>
              <a:t>大項目：３．農林水産業</a:t>
            </a:r>
            <a:endParaRPr kumimoji="1" lang="en-US" altLang="ja-JP" sz="1400" dirty="0">
              <a:solidFill>
                <a:schemeClr val="tx1"/>
              </a:solidFill>
            </a:endParaRPr>
          </a:p>
        </p:txBody>
      </p:sp>
      <p:sp>
        <p:nvSpPr>
          <p:cNvPr id="7" name="正方形/長方形 6"/>
          <p:cNvSpPr/>
          <p:nvPr/>
        </p:nvSpPr>
        <p:spPr>
          <a:xfrm>
            <a:off x="105508" y="950639"/>
            <a:ext cx="9683261" cy="420962"/>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販路の回復・開拓にどのように取り組むか</a:t>
            </a:r>
          </a:p>
        </p:txBody>
      </p:sp>
      <p:sp>
        <p:nvSpPr>
          <p:cNvPr id="10" name="正方形/長方形 9"/>
          <p:cNvSpPr/>
          <p:nvPr/>
        </p:nvSpPr>
        <p:spPr>
          <a:xfrm>
            <a:off x="105508" y="4052119"/>
            <a:ext cx="9683261" cy="1908414"/>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県外の企業と連携し営農の再開、事業の拡大に取り組む</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地方公共団体が主体となって農地のあっせん等に取り組むことにより被災地外企業の誘致を進める。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被災地外企業との連携により、生産者の経営の安定化や地域の雇用機会の創出を図る。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地域の資源を活用した新商品の開発やブランド化により新たな販路を開拓する</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地元資源を活用した商品開発、高品質な農産物のブランド化等による付加価値を高めることで、新たな販路を開拓する。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震災による影響を受けた土地から得られた栽培ノウハウを生かし、新たな事業展開を図る。</a:t>
            </a: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5" name="正方形/長方形 14"/>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7" name="正方形/長方形 16"/>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133778145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5303</TotalTime>
  <Words>443</Words>
  <Application>Microsoft Macintosh PowerPoint</Application>
  <PresentationFormat>A4 210 x 297 mm</PresentationFormat>
  <Paragraphs>22</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1</vt:i4>
      </vt:variant>
    </vt:vector>
  </HeadingPairs>
  <TitlesOfParts>
    <vt:vector size="10" baseType="lpstr">
      <vt:lpstr>ＭＳ ゴシック</vt:lpstr>
      <vt:lpstr>ＭＳ 明朝</vt:lpstr>
      <vt:lpstr>游ゴシック</vt:lpstr>
      <vt:lpstr>游ゴシック Medium</vt:lpstr>
      <vt:lpstr>游明朝</vt:lpstr>
      <vt:lpstr>Arial</vt:lpstr>
      <vt:lpstr>Calibri</vt:lpstr>
      <vt:lpstr>Office テーマ</vt:lpstr>
      <vt:lpstr>1_デザインの設定</vt:lpstr>
      <vt:lpstr>45）農林業の販路の開拓</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立岩 里生太（復興庁本庁）</dc:creator>
  <cp:lastModifiedBy>竜介 武田</cp:lastModifiedBy>
  <cp:revision>309</cp:revision>
  <dcterms:created xsi:type="dcterms:W3CDTF">2021-04-27T00:46:29Z</dcterms:created>
  <dcterms:modified xsi:type="dcterms:W3CDTF">2023-01-05T08:33:48Z</dcterms:modified>
</cp:coreProperties>
</file>