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17"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7" y="2009601"/>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a:t>
            </a:r>
            <a:r>
              <a:rPr kumimoji="1" lang="ja-JP" altLang="en-US" sz="1200" b="1" dirty="0" err="1">
                <a:solidFill>
                  <a:schemeClr val="tx1"/>
                </a:solidFill>
              </a:rPr>
              <a:t>ほ</a:t>
            </a:r>
            <a:r>
              <a:rPr kumimoji="1" lang="ja-JP" altLang="en-US" sz="1200" b="1" dirty="0">
                <a:solidFill>
                  <a:schemeClr val="tx1"/>
                </a:solidFill>
              </a:rPr>
              <a:t>場の大区画化の推進・他の復興事業との連携</a:t>
            </a:r>
            <a:r>
              <a:rPr kumimoji="1" lang="ja-JP" altLang="en-US" sz="1200" dirty="0">
                <a:solidFill>
                  <a:schemeClr val="tx1"/>
                </a:solidFill>
              </a:rPr>
              <a:t>（課題①②）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宮城県仙台市「仙台東地区」では、宮城県と仙台市の要望に基づき、国が直轄災害復旧事業として農地</a:t>
            </a:r>
            <a:r>
              <a:rPr kumimoji="1" lang="en-US" altLang="ja-JP" sz="1200" dirty="0">
                <a:solidFill>
                  <a:schemeClr val="tx1"/>
                </a:solidFill>
                <a:latin typeface="游明朝" panose="02020400000000000000" pitchFamily="18" charset="-128"/>
                <a:ea typeface="游明朝" panose="02020400000000000000" pitchFamily="18" charset="-128"/>
              </a:rPr>
              <a:t>1,900ha</a:t>
            </a:r>
            <a:r>
              <a:rPr kumimoji="1" lang="ja-JP" altLang="en-US" sz="1200" dirty="0">
                <a:solidFill>
                  <a:schemeClr val="tx1"/>
                </a:solidFill>
                <a:latin typeface="游明朝" panose="02020400000000000000" pitchFamily="18" charset="-128"/>
                <a:ea typeface="游明朝" panose="02020400000000000000" pitchFamily="18" charset="-128"/>
              </a:rPr>
              <a:t>を対象に大区画化工事（</a:t>
            </a:r>
            <a:r>
              <a:rPr kumimoji="1" lang="en-US" altLang="ja-JP" sz="1200" dirty="0">
                <a:solidFill>
                  <a:schemeClr val="tx1"/>
                </a:solidFill>
                <a:latin typeface="游明朝" panose="02020400000000000000" pitchFamily="18" charset="-128"/>
                <a:ea typeface="游明朝" panose="02020400000000000000" pitchFamily="18" charset="-128"/>
              </a:rPr>
              <a:t>0.5ha</a:t>
            </a:r>
            <a:r>
              <a:rPr kumimoji="1" lang="ja-JP" altLang="en-US" sz="1200" dirty="0">
                <a:solidFill>
                  <a:schemeClr val="tx1"/>
                </a:solidFill>
                <a:latin typeface="游明朝" panose="02020400000000000000" pitchFamily="18" charset="-128"/>
                <a:ea typeface="游明朝" panose="02020400000000000000" pitchFamily="18" charset="-128"/>
              </a:rPr>
              <a:t>以上）を行い、営農組織の組織化・法人化を推進。</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・代替地の確保による産地の早期再開</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宮城県亘理町・山元町のみやぎ亘理農業協同組合では、</a:t>
            </a:r>
            <a:r>
              <a:rPr kumimoji="1" lang="en-US" altLang="ja-JP" sz="1200" dirty="0">
                <a:solidFill>
                  <a:schemeClr val="tx1"/>
                </a:solidFill>
                <a:latin typeface="游明朝" panose="02020400000000000000" pitchFamily="18" charset="-128"/>
                <a:ea typeface="游明朝" panose="02020400000000000000" pitchFamily="18" charset="-128"/>
              </a:rPr>
              <a:t>2011</a:t>
            </a:r>
            <a:r>
              <a:rPr kumimoji="1" lang="ja-JP" altLang="en-US" sz="1200" dirty="0">
                <a:solidFill>
                  <a:schemeClr val="tx1"/>
                </a:solidFill>
                <a:latin typeface="游明朝" panose="02020400000000000000" pitchFamily="18" charset="-128"/>
                <a:ea typeface="游明朝" panose="02020400000000000000" pitchFamily="18" charset="-128"/>
              </a:rPr>
              <a:t>年</a:t>
            </a:r>
            <a:r>
              <a:rPr kumimoji="1" lang="en-US" altLang="ja-JP" sz="1200" dirty="0">
                <a:solidFill>
                  <a:schemeClr val="tx1"/>
                </a:solidFill>
                <a:latin typeface="游明朝" panose="02020400000000000000" pitchFamily="18" charset="-128"/>
                <a:ea typeface="游明朝" panose="02020400000000000000" pitchFamily="18" charset="-128"/>
              </a:rPr>
              <a:t>10</a:t>
            </a:r>
            <a:r>
              <a:rPr kumimoji="1" lang="ja-JP" altLang="en-US" sz="1200" dirty="0">
                <a:solidFill>
                  <a:schemeClr val="tx1"/>
                </a:solidFill>
                <a:latin typeface="游明朝" panose="02020400000000000000" pitchFamily="18" charset="-128"/>
                <a:ea typeface="游明朝" panose="02020400000000000000" pitchFamily="18" charset="-128"/>
              </a:rPr>
              <a:t>月までに内陸部の耕作放棄地を代替地として確保し、国の農業生産対策交付金を活用して、</a:t>
            </a:r>
            <a:r>
              <a:rPr kumimoji="1" lang="en-US" altLang="ja-JP" sz="1200" dirty="0">
                <a:solidFill>
                  <a:schemeClr val="tx1"/>
                </a:solidFill>
                <a:latin typeface="游明朝" panose="02020400000000000000" pitchFamily="18" charset="-128"/>
                <a:ea typeface="游明朝" panose="02020400000000000000" pitchFamily="18" charset="-128"/>
              </a:rPr>
              <a:t>11</a:t>
            </a:r>
            <a:r>
              <a:rPr kumimoji="1" lang="ja-JP" altLang="en-US" sz="1200" dirty="0">
                <a:solidFill>
                  <a:schemeClr val="tx1"/>
                </a:solidFill>
                <a:latin typeface="游明朝" panose="02020400000000000000" pitchFamily="18" charset="-128"/>
                <a:ea typeface="游明朝" panose="02020400000000000000" pitchFamily="18" charset="-128"/>
              </a:rPr>
              <a:t>月から震災前の２割の面積で土耕栽培によりいちごの出荷を再開。</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・農事組合法人の設立による担い手への農地の利用集積</a:t>
            </a:r>
            <a:r>
              <a:rPr kumimoji="1" lang="ja-JP" altLang="en-US" sz="1200" dirty="0">
                <a:solidFill>
                  <a:schemeClr val="tx1"/>
                </a:solidFill>
              </a:rPr>
              <a:t>（課題③）</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宮城県仙台市の仙台東地区荒浜集落では、兼業農家</a:t>
            </a:r>
            <a:r>
              <a:rPr kumimoji="1" lang="en-US" altLang="ja-JP" sz="1200" dirty="0">
                <a:solidFill>
                  <a:schemeClr val="tx1"/>
                </a:solidFill>
                <a:latin typeface="游明朝" panose="02020400000000000000" pitchFamily="18" charset="-128"/>
                <a:ea typeface="游明朝" panose="02020400000000000000" pitchFamily="18" charset="-128"/>
              </a:rPr>
              <a:t>41</a:t>
            </a:r>
            <a:r>
              <a:rPr kumimoji="1" lang="ja-JP" altLang="en-US" sz="1200" dirty="0">
                <a:solidFill>
                  <a:schemeClr val="tx1"/>
                </a:solidFill>
                <a:latin typeface="游明朝" panose="02020400000000000000" pitchFamily="18" charset="-128"/>
                <a:ea typeface="游明朝" panose="02020400000000000000" pitchFamily="18" charset="-128"/>
              </a:rPr>
              <a:t>戸が中心となり</a:t>
            </a:r>
            <a:r>
              <a:rPr kumimoji="1" lang="en-US" altLang="ja-JP" sz="1200" dirty="0">
                <a:solidFill>
                  <a:schemeClr val="tx1"/>
                </a:solidFill>
                <a:latin typeface="游明朝" panose="02020400000000000000" pitchFamily="18" charset="-128"/>
                <a:ea typeface="游明朝" panose="02020400000000000000" pitchFamily="18" charset="-128"/>
              </a:rPr>
              <a:t>JA</a:t>
            </a:r>
            <a:r>
              <a:rPr kumimoji="1" lang="ja-JP" altLang="en-US" sz="1200" dirty="0">
                <a:solidFill>
                  <a:schemeClr val="tx1"/>
                </a:solidFill>
                <a:latin typeface="游明朝" panose="02020400000000000000" pitchFamily="18" charset="-128"/>
                <a:ea typeface="游明朝" panose="02020400000000000000" pitchFamily="18" charset="-128"/>
              </a:rPr>
              <a:t>が共同出資する農事組合法人せんだいあらはまを設立し、農地中間管理事業を活用して荒浜集落全体</a:t>
            </a:r>
            <a:r>
              <a:rPr kumimoji="1" lang="en-US" altLang="ja-JP" sz="1200" dirty="0">
                <a:solidFill>
                  <a:schemeClr val="tx1"/>
                </a:solidFill>
                <a:latin typeface="游明朝" panose="02020400000000000000" pitchFamily="18" charset="-128"/>
                <a:ea typeface="游明朝" panose="02020400000000000000" pitchFamily="18" charset="-128"/>
              </a:rPr>
              <a:t>120ha</a:t>
            </a:r>
            <a:r>
              <a:rPr kumimoji="1" lang="ja-JP" altLang="en-US" sz="1200" dirty="0">
                <a:solidFill>
                  <a:schemeClr val="tx1"/>
                </a:solidFill>
                <a:latin typeface="游明朝" panose="02020400000000000000" pitchFamily="18" charset="-128"/>
                <a:ea typeface="游明朝" panose="02020400000000000000" pitchFamily="18" charset="-128"/>
              </a:rPr>
              <a:t>のうち</a:t>
            </a:r>
            <a:r>
              <a:rPr kumimoji="1" lang="en-US" altLang="ja-JP" sz="1200" dirty="0">
                <a:solidFill>
                  <a:schemeClr val="tx1"/>
                </a:solidFill>
                <a:latin typeface="游明朝" panose="02020400000000000000" pitchFamily="18" charset="-128"/>
                <a:ea typeface="游明朝" panose="02020400000000000000" pitchFamily="18" charset="-128"/>
              </a:rPr>
              <a:t>88</a:t>
            </a:r>
            <a:r>
              <a:rPr kumimoji="1" lang="ja-JP" altLang="en-US" sz="1200" dirty="0">
                <a:solidFill>
                  <a:schemeClr val="tx1"/>
                </a:solidFill>
                <a:latin typeface="游明朝" panose="02020400000000000000" pitchFamily="18" charset="-128"/>
                <a:ea typeface="游明朝" panose="02020400000000000000" pitchFamily="18" charset="-128"/>
              </a:rPr>
              <a:t>％の農地を集積、集約化した。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44</a:t>
            </a:r>
            <a:r>
              <a:rPr lang="ja-JP" altLang="en-US" dirty="0"/>
              <a:t>）農地・農業用施設の復旧、営農再開に向けた取組</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大項目：３．農林水産業</a:t>
            </a:r>
            <a:endParaRPr kumimoji="1" lang="en-US" altLang="ja-JP" sz="1400" dirty="0">
              <a:solidFill>
                <a:schemeClr val="tx1"/>
              </a:solidFill>
            </a:endParaRPr>
          </a:p>
        </p:txBody>
      </p:sp>
      <p:sp>
        <p:nvSpPr>
          <p:cNvPr id="7" name="正方形/長方形 6"/>
          <p:cNvSpPr/>
          <p:nvPr/>
        </p:nvSpPr>
        <p:spPr>
          <a:xfrm>
            <a:off x="105508" y="950638"/>
            <a:ext cx="9683261" cy="1016628"/>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農地・農業用施設の復旧をどのように進めるか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早期の営農再開にどのように取り組むか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震災後の地域農業の担い手をどのように確保するか</a:t>
            </a:r>
          </a:p>
        </p:txBody>
      </p:sp>
      <p:sp>
        <p:nvSpPr>
          <p:cNvPr id="10" name="正方形/長方形 9"/>
          <p:cNvSpPr/>
          <p:nvPr/>
        </p:nvSpPr>
        <p:spPr>
          <a:xfrm>
            <a:off x="105508" y="4273251"/>
            <a:ext cx="9683261" cy="2567819"/>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農地・農業用施設の早期復旧、生産性の向上をめざした大区画化を進める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国や都道府県などの支援により農地・農業用施設の早期復旧を進める。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農地の復旧とあわせた大区画化により、経営規模の拡大、生産性の向上を図る。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防災集団移転促進事業と連携した農地整備による土地利用の整序化を検討する。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代替地の確保等により早期の営農再開を実現する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代替地を確保することにより早期の営農再開を実現し、さらに高度な栽培管理システムの導入等により産地復興を実現する。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新たな担い手への農地の利用集積により農地の有効活用を図る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法人の設立等により、新たな地域農業の担い手を確保する。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農地中間管理機構を活用し、担い手へ農地を集積することで、離農者の農地の耕作放棄地・遊休化を防ぎ、農地の有効活用を図る。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endParaRPr kumimoji="1" lang="ja-JP" altLang="en-US"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16210456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5303</TotalTime>
  <Words>516</Words>
  <Application>Microsoft Macintosh PowerPoint</Application>
  <PresentationFormat>A4 210 x 297 mm</PresentationFormat>
  <Paragraphs>27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44）農地・農業用施設の復旧、営農再開に向けた取組</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308</cp:revision>
  <dcterms:created xsi:type="dcterms:W3CDTF">2021-04-27T00:46:29Z</dcterms:created>
  <dcterms:modified xsi:type="dcterms:W3CDTF">2023-01-05T08:33:38Z</dcterms:modified>
</cp:coreProperties>
</file>