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74" r:id="rId2"/>
  </p:sldMasterIdLst>
  <p:notesMasterIdLst>
    <p:notesMasterId r:id="rId4"/>
  </p:notesMasterIdLst>
  <p:sldIdLst>
    <p:sldId id="316" r:id="rId3"/>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 lastIdx="5" clrIdx="0">
    <p:extLst>
      <p:ext uri="{19B8F6BF-5375-455C-9EA6-DF929625EA0E}">
        <p15:presenceInfo xmlns:p15="http://schemas.microsoft.com/office/powerpoint/2012/main" userId=" " providerId="None"/>
      </p:ext>
    </p:extLst>
  </p:cmAuthor>
  <p:cmAuthor id="2" name="藤原 啓志（復興庁本庁）" initials="藤原" lastIdx="21" clrIdx="1">
    <p:extLst>
      <p:ext uri="{19B8F6BF-5375-455C-9EA6-DF929625EA0E}">
        <p15:presenceInfo xmlns:p15="http://schemas.microsoft.com/office/powerpoint/2012/main" userId="S-1-5-21-2022458152-3381638288-3706476089-18251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0099CC"/>
    <a:srgbClr val="669900"/>
    <a:srgbClr val="FF9900"/>
    <a:srgbClr val="FFCC00"/>
    <a:srgbClr val="CCFFFF"/>
    <a:srgbClr val="3399FF"/>
    <a:srgbClr val="4472C4"/>
    <a:srgbClr val="33CC33"/>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427" autoAdjust="0"/>
    <p:restoredTop sz="94660"/>
  </p:normalViewPr>
  <p:slideViewPr>
    <p:cSldViewPr snapToGrid="0">
      <p:cViewPr varScale="1">
        <p:scale>
          <a:sx n="150" d="100"/>
          <a:sy n="150" d="100"/>
        </p:scale>
        <p:origin x="200" y="168"/>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53EEF2-B4FD-40D2-AEF2-3015A601DEDD}" type="datetimeFigureOut">
              <a:rPr kumimoji="1" lang="ja-JP" altLang="en-US" smtClean="0"/>
              <a:t>2023/1/5</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789A7F-B578-475B-81AA-A7E34DC15318}" type="slidenum">
              <a:rPr kumimoji="1" lang="ja-JP" altLang="en-US" smtClean="0"/>
              <a:t>‹#›</a:t>
            </a:fld>
            <a:endParaRPr kumimoji="1" lang="ja-JP" altLang="en-US"/>
          </a:p>
        </p:txBody>
      </p:sp>
    </p:spTree>
    <p:extLst>
      <p:ext uri="{BB962C8B-B14F-4D97-AF65-F5344CB8AC3E}">
        <p14:creationId xmlns:p14="http://schemas.microsoft.com/office/powerpoint/2010/main" val="422812996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dirty="0"/>
          </a:p>
        </p:txBody>
      </p:sp>
      <p:cxnSp>
        <p:nvCxnSpPr>
          <p:cNvPr id="9" name="直線コネクタ 8"/>
          <p:cNvCxnSpPr/>
          <p:nvPr/>
        </p:nvCxnSpPr>
        <p:spPr>
          <a:xfrm flipV="1">
            <a:off x="-3593" y="815068"/>
            <a:ext cx="9906000" cy="0"/>
          </a:xfrm>
          <a:prstGeom prst="line">
            <a:avLst/>
          </a:prstGeom>
          <a:ln w="57150">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タイトル 3"/>
          <p:cNvSpPr>
            <a:spLocks noGrp="1"/>
          </p:cNvSpPr>
          <p:nvPr>
            <p:ph type="title"/>
          </p:nvPr>
        </p:nvSpPr>
        <p:spPr>
          <a:xfrm>
            <a:off x="-3593" y="289362"/>
            <a:ext cx="8673031" cy="526126"/>
          </a:xfrm>
          <a:prstGeom prst="rect">
            <a:avLst/>
          </a:prstGeom>
        </p:spPr>
        <p:txBody>
          <a:bodyPr tIns="36000" bIns="0" anchor="ctr" anchorCtr="0"/>
          <a:lstStyle>
            <a:lvl1pPr>
              <a:defRPr sz="2000" b="0">
                <a:latin typeface="游ゴシック Medium" panose="020B0500000000000000" pitchFamily="50" charset="-128"/>
                <a:ea typeface="游ゴシック Medium" panose="020B0500000000000000" pitchFamily="50" charset="-128"/>
              </a:defRPr>
            </a:lvl1pPr>
          </a:lstStyle>
          <a:p>
            <a:endParaRPr kumimoji="1" lang="ja-JP" altLang="en-US" dirty="0"/>
          </a:p>
        </p:txBody>
      </p:sp>
    </p:spTree>
    <p:extLst>
      <p:ext uri="{BB962C8B-B14F-4D97-AF65-F5344CB8AC3E}">
        <p14:creationId xmlns:p14="http://schemas.microsoft.com/office/powerpoint/2010/main" val="3192627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pic>
        <p:nvPicPr>
          <p:cNvPr id="10" name="図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DBE35F6-EEBF-4276-AA13-8911048B2355}"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8" name="直線コネクタ 7"/>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19013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0CD49D8-ACB2-40A4-9A18-BE04DB8672CE}"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9401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pic>
        <p:nvPicPr>
          <p:cNvPr id="9" name="図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0D5C841-1964-4F1E-B9C0-7821D4D2B721}"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cxnSp>
        <p:nvCxnSpPr>
          <p:cNvPr id="7" name="直線コネクタ 6"/>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56125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基礎資料">
    <p:spTree>
      <p:nvGrpSpPr>
        <p:cNvPr id="1" name=""/>
        <p:cNvGrpSpPr/>
        <p:nvPr/>
      </p:nvGrpSpPr>
      <p:grpSpPr>
        <a:xfrm>
          <a:off x="0" y="0"/>
          <a:ext cx="0" cy="0"/>
          <a:chOff x="0" y="0"/>
          <a:chExt cx="0" cy="0"/>
        </a:xfrm>
      </p:grpSpPr>
      <p:pic>
        <p:nvPicPr>
          <p:cNvPr id="8" name="図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734901" y="-5153"/>
            <a:ext cx="1171099" cy="521770"/>
          </a:xfrm>
          <a:prstGeom prst="rect">
            <a:avLst/>
          </a:prstGeom>
        </p:spPr>
      </p:pic>
      <p:cxnSp>
        <p:nvCxnSpPr>
          <p:cNvPr id="6" name="直線コネクタ 5"/>
          <p:cNvCxnSpPr/>
          <p:nvPr userDrawn="1"/>
        </p:nvCxnSpPr>
        <p:spPr>
          <a:xfrm>
            <a:off x="0" y="548680"/>
            <a:ext cx="9906000" cy="0"/>
          </a:xfrm>
          <a:prstGeom prst="line">
            <a:avLst/>
          </a:prstGeom>
          <a:ln w="76200">
            <a:solidFill>
              <a:srgbClr val="4060A0"/>
            </a:solidFill>
          </a:ln>
        </p:spPr>
        <p:style>
          <a:lnRef idx="1">
            <a:schemeClr val="accent1"/>
          </a:lnRef>
          <a:fillRef idx="0">
            <a:schemeClr val="accent1"/>
          </a:fillRef>
          <a:effectRef idx="0">
            <a:schemeClr val="accent1"/>
          </a:effectRef>
          <a:fontRef idx="minor">
            <a:schemeClr val="tx1"/>
          </a:fontRef>
        </p:style>
      </p:cxnSp>
      <p:sp>
        <p:nvSpPr>
          <p:cNvPr id="13" name="日付プレースホルダー 12"/>
          <p:cNvSpPr>
            <a:spLocks noGrp="1"/>
          </p:cNvSpPr>
          <p:nvPr>
            <p:ph type="dt" sz="half" idx="10"/>
          </p:nvPr>
        </p:nvSpPr>
        <p:spPr/>
        <p:txBody>
          <a:bodyPr/>
          <a:lstStyle/>
          <a:p>
            <a:fld id="{04833C8C-B327-4EA0-844F-8EEFB002E2EB}" type="datetime1">
              <a:rPr kumimoji="1" lang="ja-JP" altLang="en-US" smtClean="0"/>
              <a:t>2023/1/5</a:t>
            </a:fld>
            <a:endParaRPr kumimoji="1" lang="ja-JP" altLang="en-US"/>
          </a:p>
        </p:txBody>
      </p:sp>
      <p:sp>
        <p:nvSpPr>
          <p:cNvPr id="14" name="フッター プレースホルダー 13"/>
          <p:cNvSpPr>
            <a:spLocks noGrp="1"/>
          </p:cNvSpPr>
          <p:nvPr>
            <p:ph type="ftr" sz="quarter" idx="11"/>
          </p:nvPr>
        </p:nvSpPr>
        <p:spPr/>
        <p:txBody>
          <a:bodyPr/>
          <a:lstStyle/>
          <a:p>
            <a:endParaRPr kumimoji="1" lang="ja-JP" altLang="en-US"/>
          </a:p>
        </p:txBody>
      </p:sp>
      <p:sp>
        <p:nvSpPr>
          <p:cNvPr id="15" name="スライド番号プレースホルダー 14"/>
          <p:cNvSpPr>
            <a:spLocks noGrp="1"/>
          </p:cNvSpPr>
          <p:nvPr>
            <p:ph type="sldNum" sz="quarter" idx="12"/>
          </p:nvPr>
        </p:nvSpPr>
        <p:spPr>
          <a:xfrm>
            <a:off x="8013393" y="6453337"/>
            <a:ext cx="1825292" cy="365125"/>
          </a:xfrm>
        </p:spPr>
        <p:txBody>
          <a:bodyPr/>
          <a:lstStyle>
            <a:lvl1pPr>
              <a:defRPr sz="2000"/>
            </a:lvl1pPr>
          </a:lstStyle>
          <a:p>
            <a:fld id="{BA4EB7A0-6E3F-4C1C-951C-B4307713EB76}" type="slidenum">
              <a:rPr lang="ja-JP" altLang="en-US" smtClean="0"/>
              <a:pPr/>
              <a:t>‹#›</a:t>
            </a:fld>
            <a:endParaRPr lang="ja-JP" altLang="en-US" dirty="0"/>
          </a:p>
        </p:txBody>
      </p:sp>
    </p:spTree>
    <p:extLst>
      <p:ext uri="{BB962C8B-B14F-4D97-AF65-F5344CB8AC3E}">
        <p14:creationId xmlns:p14="http://schemas.microsoft.com/office/powerpoint/2010/main" val="3030765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21DD567-A947-457D-975E-9C53F420B8DD}"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2872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218C1E7-B5DA-4EEF-B2CA-01B476773B1C}"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992430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559C42C-8EA6-475F-B33A-76732883B0C9}" type="datetime1">
              <a:rPr kumimoji="1" lang="ja-JP" altLang="en-US" smtClean="0"/>
              <a:t>2023/1/5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6280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2C9B6FA-D001-42C9-8972-6452FE41D2BC}"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532516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7B65642-682D-411E-BB6A-51A0DAAA95CD}" type="datetime1">
              <a:rPr kumimoji="1" lang="ja-JP" altLang="en-US" smtClean="0"/>
              <a:t>2023/1/5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2374045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0F47F95-F7B3-4F07-9A40-76E594F6C59B}" type="datetime1">
              <a:rPr kumimoji="1" lang="ja-JP" altLang="en-US" smtClean="0"/>
              <a:t>2023/1/5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1049210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70257E4-776C-4AD5-96C3-0D5DBB61B70D}" type="datetime1">
              <a:rPr kumimoji="1" lang="ja-JP" altLang="en-US" smtClean="0"/>
              <a:t>2023/1/5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116691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1342F76-872E-4243-B0AB-29141852F7CD}" type="datetime1">
              <a:rPr kumimoji="1" lang="ja-JP" altLang="en-US" smtClean="0"/>
              <a:t>2023/1/5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321651027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theme" Target="../theme/theme2.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9144000" y="6285053"/>
            <a:ext cx="762000" cy="572947"/>
          </a:xfrm>
          <a:prstGeom prst="rect">
            <a:avLst/>
          </a:prstGeom>
        </p:spPr>
        <p:txBody>
          <a:bodyPr vert="horz" lIns="91440" tIns="45720" rIns="91440" bIns="45720" rtlCol="0" anchor="ctr"/>
          <a:lstStyle>
            <a:lvl1pPr algn="r">
              <a:defRPr sz="3200">
                <a:solidFill>
                  <a:schemeClr val="tx1"/>
                </a:solidFill>
              </a:defRPr>
            </a:lvl1pPr>
          </a:lstStyle>
          <a:p>
            <a:fld id="{864B4664-5996-49A2-BC48-30B45CC7601B}" type="slidenum">
              <a:rPr kumimoji="1" lang="ja-JP" altLang="en-US" smtClean="0"/>
              <a:pPr/>
              <a:t>‹#›</a:t>
            </a:fld>
            <a:endParaRPr kumimoji="1" lang="ja-JP" altLang="en-US"/>
          </a:p>
        </p:txBody>
      </p:sp>
    </p:spTree>
    <p:extLst>
      <p:ext uri="{BB962C8B-B14F-4D97-AF65-F5344CB8AC3E}">
        <p14:creationId xmlns:p14="http://schemas.microsoft.com/office/powerpoint/2010/main" val="8805499"/>
      </p:ext>
    </p:extLst>
  </p:cSld>
  <p:clrMap bg1="lt1" tx1="dk1" bg2="lt2" tx2="dk2" accent1="accent1" accent2="accent2" accent3="accent3" accent4="accent4" accent5="accent5" accent6="accent6" hlink="hlink" folHlink="folHlink"/>
  <p:sldLayoutIdLst>
    <p:sldLayoutId id="2147483673" r:id="rId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6BA84A-AD4F-464B-A5A5-BF6DD19FB0A1}" type="datetime1">
              <a:rPr kumimoji="1" lang="ja-JP" altLang="en-US" smtClean="0"/>
              <a:t>2023/1/5</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957F50-4A66-4DDC-B4A4-263B07EB8558}" type="slidenum">
              <a:rPr kumimoji="1" lang="ja-JP" altLang="en-US" smtClean="0"/>
              <a:t>‹#›</a:t>
            </a:fld>
            <a:endParaRPr kumimoji="1" lang="ja-JP" altLang="en-US"/>
          </a:p>
        </p:txBody>
      </p:sp>
    </p:spTree>
    <p:extLst>
      <p:ext uri="{BB962C8B-B14F-4D97-AF65-F5344CB8AC3E}">
        <p14:creationId xmlns:p14="http://schemas.microsoft.com/office/powerpoint/2010/main" val="4235399250"/>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7"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105508" y="1817910"/>
            <a:ext cx="9683261" cy="21841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b="1" dirty="0">
                <a:solidFill>
                  <a:schemeClr val="tx1"/>
                </a:solidFill>
              </a:rPr>
              <a:t>【</a:t>
            </a:r>
            <a:r>
              <a:rPr kumimoji="1" lang="ja-JP" altLang="en-US" sz="1200" b="1" dirty="0">
                <a:solidFill>
                  <a:schemeClr val="tx1"/>
                </a:solidFill>
              </a:rPr>
              <a:t>東日本大震災における取組</a:t>
            </a:r>
            <a:r>
              <a:rPr kumimoji="1" lang="en-US" altLang="ja-JP" sz="1200" b="1" dirty="0">
                <a:solidFill>
                  <a:schemeClr val="tx1"/>
                </a:solidFill>
              </a:rPr>
              <a:t>】</a:t>
            </a:r>
          </a:p>
          <a:p>
            <a:pPr>
              <a:spcBef>
                <a:spcPts val="600"/>
              </a:spcBef>
            </a:pPr>
            <a:r>
              <a:rPr kumimoji="1" lang="ja-JP" altLang="en-US" sz="1200" b="1" dirty="0">
                <a:solidFill>
                  <a:schemeClr val="tx1"/>
                </a:solidFill>
              </a:rPr>
              <a:t>・商業施設等の継続性の確保</a:t>
            </a:r>
            <a:r>
              <a:rPr kumimoji="1" lang="ja-JP" altLang="en-US" sz="1200" dirty="0">
                <a:solidFill>
                  <a:schemeClr val="tx1"/>
                </a:solidFill>
              </a:rPr>
              <a:t>（課題①）</a:t>
            </a:r>
            <a:endParaRPr kumimoji="1" lang="en-US" altLang="ja-JP" sz="1200" b="1" dirty="0">
              <a:solidFill>
                <a:schemeClr val="tx1"/>
              </a:solidFill>
            </a:endParaRPr>
          </a:p>
          <a:p>
            <a:pPr marL="182563" indent="-182563"/>
            <a:r>
              <a:rPr kumimoji="1" lang="ja-JP" altLang="en-US" sz="1200" dirty="0">
                <a:solidFill>
                  <a:schemeClr val="tx1"/>
                </a:solidFill>
                <a:latin typeface="游明朝" panose="02020400000000000000" pitchFamily="18" charset="-128"/>
                <a:ea typeface="游明朝" panose="02020400000000000000" pitchFamily="18" charset="-128"/>
              </a:rPr>
              <a:t>　　まちづくり会社の女川みらい創造株式会社は、商業施設の建物の所有と店舗の利用を分離することで、テナントの流動性を確保し、域内被災事業者の再建とともに魅力的な域外店舗を誘致することで、持続可能な商店街を実現。</a:t>
            </a:r>
            <a:endParaRPr kumimoji="1" lang="en-US" altLang="ja-JP" sz="1200" dirty="0">
              <a:solidFill>
                <a:schemeClr val="tx1"/>
              </a:solidFill>
              <a:latin typeface="游明朝" panose="02020400000000000000" pitchFamily="18" charset="-128"/>
              <a:ea typeface="游明朝" panose="02020400000000000000" pitchFamily="18" charset="-128"/>
            </a:endParaRPr>
          </a:p>
          <a:p>
            <a:pPr>
              <a:spcBef>
                <a:spcPts val="600"/>
              </a:spcBef>
            </a:pPr>
            <a:r>
              <a:rPr kumimoji="1" lang="ja-JP" altLang="en-US" sz="1200" b="1" dirty="0">
                <a:solidFill>
                  <a:schemeClr val="tx1"/>
                </a:solidFill>
              </a:rPr>
              <a:t>・公共施設と商業施設の効果的な配置による中心市街地への投資の誘発</a:t>
            </a:r>
            <a:r>
              <a:rPr kumimoji="1" lang="ja-JP" altLang="en-US" sz="1200" dirty="0">
                <a:solidFill>
                  <a:schemeClr val="tx1"/>
                </a:solidFill>
              </a:rPr>
              <a:t>（課題①②）</a:t>
            </a:r>
            <a:endParaRPr kumimoji="1" lang="en-US" altLang="ja-JP" sz="1200" b="1" dirty="0">
              <a:solidFill>
                <a:schemeClr val="tx1"/>
              </a:solidFill>
            </a:endParaRPr>
          </a:p>
          <a:p>
            <a:pPr marL="177800" indent="-177800"/>
            <a:r>
              <a:rPr kumimoji="1" lang="ja-JP" altLang="en-US" sz="1200" dirty="0">
                <a:solidFill>
                  <a:schemeClr val="tx1"/>
                </a:solidFill>
                <a:latin typeface="游明朝" panose="02020400000000000000" pitchFamily="18" charset="-128"/>
                <a:ea typeface="游明朝" panose="02020400000000000000" pitchFamily="18" charset="-128"/>
              </a:rPr>
              <a:t>　　岩手県釜石市東部地区では、市が津波復興拠点整備事業を活用して新たな市街地を整備し、その一環として、復興公営住宅や市民ホール、大型商業施設を核とした新たな商業機能の整備が進められた。</a:t>
            </a:r>
            <a:endParaRPr kumimoji="1" lang="en-US" altLang="ja-JP" sz="1200" dirty="0">
              <a:solidFill>
                <a:schemeClr val="tx1"/>
              </a:solidFill>
              <a:latin typeface="游明朝" panose="02020400000000000000" pitchFamily="18" charset="-128"/>
              <a:ea typeface="游明朝" panose="02020400000000000000" pitchFamily="18" charset="-128"/>
            </a:endParaRPr>
          </a:p>
          <a:p>
            <a:pPr marL="185738" indent="-185738">
              <a:spcBef>
                <a:spcPts val="600"/>
              </a:spcBef>
            </a:pPr>
            <a:r>
              <a:rPr kumimoji="1" lang="ja-JP" altLang="en-US" sz="1200" b="1" dirty="0">
                <a:solidFill>
                  <a:schemeClr val="tx1"/>
                </a:solidFill>
              </a:rPr>
              <a:t>・エリアマネジメントによる集客・にぎわいづくり</a:t>
            </a:r>
            <a:r>
              <a:rPr kumimoji="1" lang="ja-JP" altLang="en-US" sz="1200" dirty="0">
                <a:solidFill>
                  <a:schemeClr val="tx1"/>
                </a:solidFill>
              </a:rPr>
              <a:t>（課題②）</a:t>
            </a:r>
            <a:endParaRPr kumimoji="1" lang="en-US" altLang="ja-JP" sz="1200" b="1" dirty="0">
              <a:solidFill>
                <a:schemeClr val="tx1"/>
              </a:solidFill>
            </a:endParaRPr>
          </a:p>
          <a:p>
            <a:pPr marL="185738" indent="-185738"/>
            <a:r>
              <a:rPr kumimoji="1" lang="ja-JP" altLang="en-US" sz="1200" dirty="0">
                <a:solidFill>
                  <a:schemeClr val="tx1"/>
                </a:solidFill>
                <a:latin typeface="游明朝" panose="02020400000000000000" pitchFamily="18" charset="-128"/>
                <a:ea typeface="游明朝" panose="02020400000000000000" pitchFamily="18" charset="-128"/>
              </a:rPr>
              <a:t>　　まちづくり会社の株式会社キャッセン大船渡は、商店街を整備するほか、商業エリアの借地人から分担金を徴収して、販促イベントやまちづくりプロジェクト、景観保全など、地区の魅力を創造するエリアマネジメント事業を実施。</a:t>
            </a:r>
            <a:endParaRPr kumimoji="1" lang="en-US" altLang="ja-JP" sz="1200" dirty="0">
              <a:solidFill>
                <a:schemeClr val="tx1"/>
              </a:solidFill>
            </a:endParaRPr>
          </a:p>
        </p:txBody>
      </p:sp>
      <p:sp>
        <p:nvSpPr>
          <p:cNvPr id="4" name="タイトル 3"/>
          <p:cNvSpPr>
            <a:spLocks noGrp="1"/>
          </p:cNvSpPr>
          <p:nvPr>
            <p:ph type="title"/>
          </p:nvPr>
        </p:nvSpPr>
        <p:spPr/>
        <p:txBody>
          <a:bodyPr/>
          <a:lstStyle/>
          <a:p>
            <a:r>
              <a:rPr lang="en-US" altLang="ja-JP" dirty="0"/>
              <a:t>43</a:t>
            </a:r>
            <a:r>
              <a:rPr lang="ja-JP" altLang="en-US" dirty="0"/>
              <a:t>）にぎわいの創出・再生</a:t>
            </a:r>
            <a:endParaRPr kumimoji="1" lang="ja-JP" altLang="en-US" dirty="0"/>
          </a:p>
        </p:txBody>
      </p:sp>
      <p:sp>
        <p:nvSpPr>
          <p:cNvPr id="5" name="正方形/長方形 4"/>
          <p:cNvSpPr/>
          <p:nvPr/>
        </p:nvSpPr>
        <p:spPr>
          <a:xfrm>
            <a:off x="1170" y="4623"/>
            <a:ext cx="2589630" cy="264495"/>
          </a:xfrm>
          <a:prstGeom prst="rect">
            <a:avLst/>
          </a:prstGeom>
          <a:solidFill>
            <a:srgbClr val="0066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pPr algn="l"/>
            <a:r>
              <a:rPr kumimoji="1" lang="ja-JP" altLang="en-US" sz="1400" b="1" dirty="0">
                <a:solidFill>
                  <a:schemeClr val="bg1"/>
                </a:solidFill>
              </a:rPr>
              <a:t>分野：</a:t>
            </a:r>
            <a:r>
              <a:rPr kumimoji="1" lang="en-US" altLang="ja-JP" sz="1400" b="1" dirty="0">
                <a:solidFill>
                  <a:schemeClr val="bg1"/>
                </a:solidFill>
              </a:rPr>
              <a:t>Ⅲ</a:t>
            </a:r>
            <a:r>
              <a:rPr kumimoji="1" lang="ja-JP" altLang="en-US" sz="1400" b="1" dirty="0">
                <a:solidFill>
                  <a:schemeClr val="bg1"/>
                </a:solidFill>
              </a:rPr>
              <a:t> 産業・生業の再生</a:t>
            </a:r>
            <a:endParaRPr kumimoji="1" lang="en-US" altLang="ja-JP" sz="1400" b="1" dirty="0">
              <a:solidFill>
                <a:schemeClr val="bg1"/>
              </a:solidFill>
            </a:endParaRPr>
          </a:p>
        </p:txBody>
      </p:sp>
      <p:sp>
        <p:nvSpPr>
          <p:cNvPr id="6" name="正方形/長方形 5"/>
          <p:cNvSpPr/>
          <p:nvPr/>
        </p:nvSpPr>
        <p:spPr>
          <a:xfrm>
            <a:off x="2592729" y="4623"/>
            <a:ext cx="4141445" cy="264495"/>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8000" bIns="0" rtlCol="0" anchor="ctr"/>
          <a:lstStyle/>
          <a:p>
            <a:r>
              <a:rPr kumimoji="1" lang="ja-JP" altLang="en-US" sz="1400" dirty="0">
                <a:solidFill>
                  <a:schemeClr val="tx1"/>
                </a:solidFill>
              </a:rPr>
              <a:t>大項目：２．商業施設・商店街の復興</a:t>
            </a:r>
          </a:p>
        </p:txBody>
      </p:sp>
      <p:sp>
        <p:nvSpPr>
          <p:cNvPr id="7" name="正方形/長方形 6"/>
          <p:cNvSpPr/>
          <p:nvPr/>
        </p:nvSpPr>
        <p:spPr>
          <a:xfrm>
            <a:off x="105508" y="950638"/>
            <a:ext cx="9683261" cy="724697"/>
          </a:xfrm>
          <a:prstGeom prst="rect">
            <a:avLst/>
          </a:prstGeom>
          <a:solidFill>
            <a:srgbClr val="FFFFCC"/>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noAutofit/>
          </a:bodyPr>
          <a:lstStyle/>
          <a:p>
            <a:pPr>
              <a:lnSpc>
                <a:spcPts val="2400"/>
              </a:lnSpc>
            </a:pP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課題</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① 中心市街地でどのように商業集積・商店街再生を進めるか</a:t>
            </a:r>
            <a:endParaRPr kumimoji="1" lang="en-US" altLang="ja-JP" sz="1600" dirty="0">
              <a:solidFill>
                <a:schemeClr val="tx1"/>
              </a:solidFill>
              <a:latin typeface="ＭＳ ゴシック" panose="020B0609070205080204" pitchFamily="49" charset="-128"/>
              <a:ea typeface="ＭＳ ゴシック" panose="020B0609070205080204" pitchFamily="49" charset="-128"/>
            </a:endParaRPr>
          </a:p>
          <a:p>
            <a:pPr defTabSz="579438">
              <a:lnSpc>
                <a:spcPts val="2400"/>
              </a:lnSpc>
            </a:pPr>
            <a:r>
              <a:rPr kumimoji="1" lang="ja-JP" altLang="en-US" sz="1600" dirty="0">
                <a:solidFill>
                  <a:schemeClr val="tx1"/>
                </a:solidFill>
                <a:latin typeface="ＭＳ ゴシック" panose="020B0609070205080204" pitchFamily="49" charset="-128"/>
                <a:ea typeface="ＭＳ ゴシック" panose="020B0609070205080204" pitchFamily="49" charset="-128"/>
              </a:rPr>
              <a:t>　　　　② 地域商業の再生やにぎわいの創出をどのように進めるか</a:t>
            </a:r>
          </a:p>
        </p:txBody>
      </p:sp>
      <p:sp>
        <p:nvSpPr>
          <p:cNvPr id="10" name="正方形/長方形 9"/>
          <p:cNvSpPr/>
          <p:nvPr/>
        </p:nvSpPr>
        <p:spPr>
          <a:xfrm>
            <a:off x="105508" y="4158089"/>
            <a:ext cx="9683261" cy="2242699"/>
          </a:xfrm>
          <a:prstGeom prst="rect">
            <a:avLst/>
          </a:prstGeom>
          <a:solidFill>
            <a:srgbClr val="CCFFFF"/>
          </a:solid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tIns="108000" bIns="0" rtlCol="0" anchor="t" anchorCtr="0">
            <a:noAutofit/>
          </a:bodyPr>
          <a:lstStyle/>
          <a:p>
            <a:r>
              <a:rPr kumimoji="1" lang="en-US" altLang="ja-JP" sz="1600" dirty="0">
                <a:solidFill>
                  <a:schemeClr val="tx1"/>
                </a:solidFill>
                <a:latin typeface="ＭＳ ゴシック" panose="020B0609070205080204" pitchFamily="49" charset="-128"/>
                <a:ea typeface="ＭＳ ゴシック" panose="020B0609070205080204" pitchFamily="49" charset="-128"/>
              </a:rPr>
              <a:t>【</a:t>
            </a:r>
            <a:r>
              <a:rPr kumimoji="1" lang="ja-JP" altLang="en-US" sz="1600" dirty="0">
                <a:solidFill>
                  <a:schemeClr val="tx1"/>
                </a:solidFill>
                <a:latin typeface="ＭＳ ゴシック" panose="020B0609070205080204" pitchFamily="49" charset="-128"/>
                <a:ea typeface="ＭＳ ゴシック" panose="020B0609070205080204" pitchFamily="49" charset="-128"/>
              </a:rPr>
              <a:t>教訓・ノウハウ</a:t>
            </a:r>
            <a:r>
              <a:rPr kumimoji="1" lang="en-US" altLang="ja-JP" sz="1600" dirty="0">
                <a:solidFill>
                  <a:schemeClr val="tx1"/>
                </a:solidFill>
                <a:latin typeface="ＭＳ ゴシック" panose="020B0609070205080204" pitchFamily="49" charset="-128"/>
                <a:ea typeface="ＭＳ ゴシック" panose="020B0609070205080204" pitchFamily="49" charset="-128"/>
              </a:rPr>
              <a:t>】</a:t>
            </a:r>
          </a:p>
          <a:p>
            <a:pPr>
              <a:spcBef>
                <a:spcPts val="600"/>
              </a:spcBef>
            </a:pPr>
            <a:r>
              <a:rPr kumimoji="1" lang="en-US" altLang="ja-JP" sz="1600" dirty="0">
                <a:solidFill>
                  <a:schemeClr val="tx1"/>
                </a:solidFill>
                <a:latin typeface="ＭＳ ゴシック" panose="020B0609070205080204" pitchFamily="49" charset="-128"/>
                <a:ea typeface="ＭＳ ゴシック" panose="020B0609070205080204" pitchFamily="49" charset="-128"/>
              </a:rPr>
              <a:t>① </a:t>
            </a:r>
            <a:r>
              <a:rPr kumimoji="1" lang="ja-JP" altLang="en-US" sz="1600" dirty="0">
                <a:solidFill>
                  <a:schemeClr val="tx1"/>
                </a:solidFill>
                <a:latin typeface="ＭＳ ゴシック" panose="020B0609070205080204" pitchFamily="49" charset="-128"/>
                <a:ea typeface="ＭＳ ゴシック" panose="020B0609070205080204" pitchFamily="49" charset="-128"/>
              </a:rPr>
              <a:t>中心市街地の商業集積・商店街を計画的に整備する</a:t>
            </a: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商業施設の所有と店舗の利用の分離によりテナントの流動性を確保する。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ローコスト化を図りつつ、集客力のある魅力的なデザインを行う。</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446088"/>
            <a:r>
              <a:rPr kumimoji="1" lang="ja-JP" altLang="en-US" sz="1200" dirty="0">
                <a:solidFill>
                  <a:schemeClr val="tx1"/>
                </a:solidFill>
                <a:latin typeface="ＭＳ 明朝" panose="02020609040205080304" pitchFamily="17" charset="-128"/>
                <a:ea typeface="ＭＳ 明朝" panose="02020609040205080304" pitchFamily="17" charset="-128"/>
              </a:rPr>
              <a:t>　・ 専門家のアドバイスにより商業施設や被災事業者の店舗の継続性を確保する。</a:t>
            </a:r>
          </a:p>
          <a:p>
            <a:pPr>
              <a:spcBef>
                <a:spcPts val="600"/>
              </a:spcBef>
            </a:pPr>
            <a:r>
              <a:rPr kumimoji="1" lang="ja-JP" altLang="en-US" sz="1600" dirty="0">
                <a:solidFill>
                  <a:schemeClr val="tx1"/>
                </a:solidFill>
                <a:latin typeface="ＭＳ ゴシック" panose="020B0609070205080204" pitchFamily="49" charset="-128"/>
                <a:ea typeface="ＭＳ ゴシック" panose="020B0609070205080204" pitchFamily="49" charset="-128"/>
              </a:rPr>
              <a:t>② まちづくり会社等が主体となってエリアマネジメントを実施する</a:t>
            </a: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公共施設と商業施設の効果的な配置により中心市街地への投資を誘発する。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地域の個性を生かした魅力ある事業やイベントを企画・開催し地域の魅力を創造する。</a:t>
            </a:r>
            <a:endParaRPr kumimoji="1" lang="en-US" altLang="ja-JP" sz="1200" dirty="0">
              <a:solidFill>
                <a:schemeClr val="tx1"/>
              </a:solidFill>
              <a:latin typeface="ＭＳ 明朝" panose="02020609040205080304" pitchFamily="17" charset="-128"/>
              <a:ea typeface="ＭＳ 明朝" panose="02020609040205080304" pitchFamily="17" charset="-128"/>
            </a:endParaRPr>
          </a:p>
          <a:p>
            <a:pPr marL="378000" indent="-363538"/>
            <a:r>
              <a:rPr kumimoji="1" lang="ja-JP" altLang="en-US" sz="1200" dirty="0">
                <a:solidFill>
                  <a:schemeClr val="tx1"/>
                </a:solidFill>
                <a:latin typeface="ＭＳ 明朝" panose="02020609040205080304" pitchFamily="17" charset="-128"/>
                <a:ea typeface="ＭＳ 明朝" panose="02020609040205080304" pitchFamily="17" charset="-128"/>
              </a:rPr>
              <a:t>　・ 土地の魅力の向上に取組みつつ、未利用地の売買・賃貸マッチングを実施する。</a:t>
            </a:r>
          </a:p>
        </p:txBody>
      </p:sp>
      <p:grpSp>
        <p:nvGrpSpPr>
          <p:cNvPr id="11" name="グループ化 10"/>
          <p:cNvGrpSpPr/>
          <p:nvPr/>
        </p:nvGrpSpPr>
        <p:grpSpPr>
          <a:xfrm>
            <a:off x="6724649" y="4968"/>
            <a:ext cx="3181876" cy="264495"/>
            <a:chOff x="6724649" y="293893"/>
            <a:chExt cx="3181876" cy="264495"/>
          </a:xfrm>
        </p:grpSpPr>
        <p:grpSp>
          <p:nvGrpSpPr>
            <p:cNvPr id="12" name="グループ化 11"/>
            <p:cNvGrpSpPr/>
            <p:nvPr/>
          </p:nvGrpSpPr>
          <p:grpSpPr>
            <a:xfrm>
              <a:off x="6724649" y="293893"/>
              <a:ext cx="3181876" cy="264495"/>
              <a:chOff x="6724649" y="293893"/>
              <a:chExt cx="3181876" cy="264495"/>
            </a:xfrm>
          </p:grpSpPr>
          <p:sp>
            <p:nvSpPr>
              <p:cNvPr id="14" name="正方形/長方形 13"/>
              <p:cNvSpPr/>
              <p:nvPr/>
            </p:nvSpPr>
            <p:spPr>
              <a:xfrm>
                <a:off x="6724649"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応急</a:t>
                </a:r>
                <a:endParaRPr kumimoji="1" lang="en-US" altLang="ja-JP" sz="1200" b="1" dirty="0">
                  <a:solidFill>
                    <a:schemeClr val="bg1"/>
                  </a:solidFill>
                </a:endParaRPr>
              </a:p>
            </p:txBody>
          </p:sp>
          <p:sp>
            <p:nvSpPr>
              <p:cNvPr id="15" name="正方形/長方形 14"/>
              <p:cNvSpPr/>
              <p:nvPr/>
            </p:nvSpPr>
            <p:spPr>
              <a:xfrm>
                <a:off x="7519725" y="293893"/>
                <a:ext cx="795600" cy="2644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復旧</a:t>
                </a:r>
                <a:endParaRPr kumimoji="1" lang="en-US" altLang="ja-JP" sz="1200" b="1" dirty="0">
                  <a:solidFill>
                    <a:schemeClr val="bg1"/>
                  </a:solidFill>
                </a:endParaRPr>
              </a:p>
            </p:txBody>
          </p:sp>
          <p:sp>
            <p:nvSpPr>
              <p:cNvPr id="16" name="正方形/長方形 15"/>
              <p:cNvSpPr/>
              <p:nvPr/>
            </p:nvSpPr>
            <p:spPr>
              <a:xfrm>
                <a:off x="83153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復興前期</a:t>
                </a:r>
                <a:endParaRPr kumimoji="1" lang="en-US" altLang="ja-JP" sz="1200" b="1" dirty="0">
                  <a:solidFill>
                    <a:schemeClr val="bg1"/>
                  </a:solidFill>
                </a:endParaRPr>
              </a:p>
            </p:txBody>
          </p:sp>
          <p:sp>
            <p:nvSpPr>
              <p:cNvPr id="17" name="正方形/長方形 16"/>
              <p:cNvSpPr/>
              <p:nvPr/>
            </p:nvSpPr>
            <p:spPr>
              <a:xfrm>
                <a:off x="9110925" y="293893"/>
                <a:ext cx="795600" cy="264495"/>
              </a:xfrm>
              <a:prstGeom prst="rect">
                <a:avLst/>
              </a:prstGeom>
              <a:solidFill>
                <a:schemeClr val="bg1">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18000" rIns="0" bIns="0" rtlCol="0" anchor="ctr"/>
              <a:lstStyle/>
              <a:p>
                <a:pPr algn="ctr"/>
                <a:r>
                  <a:rPr kumimoji="1" lang="ja-JP" altLang="en-US" sz="1200" b="1" dirty="0">
                    <a:solidFill>
                      <a:schemeClr val="bg1"/>
                    </a:solidFill>
                  </a:rPr>
                  <a:t>復興後期</a:t>
                </a:r>
                <a:endParaRPr kumimoji="1" lang="en-US" altLang="ja-JP" sz="1200" b="1" dirty="0">
                  <a:solidFill>
                    <a:schemeClr val="bg1"/>
                  </a:solidFill>
                </a:endParaRPr>
              </a:p>
            </p:txBody>
          </p:sp>
        </p:grpSp>
        <p:sp>
          <p:nvSpPr>
            <p:cNvPr id="13" name="正方形/長方形 12"/>
            <p:cNvSpPr/>
            <p:nvPr/>
          </p:nvSpPr>
          <p:spPr>
            <a:xfrm>
              <a:off x="6725173" y="293893"/>
              <a:ext cx="3181352" cy="264495"/>
            </a:xfrm>
            <a:prstGeom prst="rect">
              <a:avLst/>
            </a:prstGeom>
            <a:noFill/>
            <a:ln>
              <a:solidFill>
                <a:srgbClr val="4472C4"/>
              </a:solidFill>
            </a:ln>
          </p:spPr>
          <p:style>
            <a:lnRef idx="2">
              <a:schemeClr val="accent1">
                <a:shade val="50000"/>
              </a:schemeClr>
            </a:lnRef>
            <a:fillRef idx="1">
              <a:schemeClr val="accent1"/>
            </a:fillRef>
            <a:effectRef idx="0">
              <a:schemeClr val="accent1"/>
            </a:effectRef>
            <a:fontRef idx="minor">
              <a:schemeClr val="lt1"/>
            </a:fontRef>
          </p:style>
          <p:txBody>
            <a:bodyPr lIns="0" tIns="18000" rIns="72000" bIns="0" rtlCol="0" anchor="ctr"/>
            <a:lstStyle/>
            <a:p>
              <a:endParaRPr kumimoji="1" lang="en-US" altLang="ja-JP" sz="1400" dirty="0">
                <a:solidFill>
                  <a:schemeClr val="tx1"/>
                </a:solidFill>
              </a:endParaRPr>
            </a:p>
          </p:txBody>
        </p:sp>
      </p:grpSp>
    </p:spTree>
    <p:extLst>
      <p:ext uri="{BB962C8B-B14F-4D97-AF65-F5344CB8AC3E}">
        <p14:creationId xmlns:p14="http://schemas.microsoft.com/office/powerpoint/2010/main" val="146060824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5302</TotalTime>
  <Words>431</Words>
  <Application>Microsoft Macintosh PowerPoint</Application>
  <PresentationFormat>A4 210 x 297 mm</PresentationFormat>
  <Paragraphs>25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vt:i4>
      </vt:variant>
    </vt:vector>
  </HeadingPairs>
  <TitlesOfParts>
    <vt:vector size="10" baseType="lpstr">
      <vt:lpstr>ＭＳ ゴシック</vt:lpstr>
      <vt:lpstr>ＭＳ 明朝</vt:lpstr>
      <vt:lpstr>游ゴシック</vt:lpstr>
      <vt:lpstr>游ゴシック Medium</vt:lpstr>
      <vt:lpstr>游明朝</vt:lpstr>
      <vt:lpstr>Arial</vt:lpstr>
      <vt:lpstr>Calibri</vt:lpstr>
      <vt:lpstr>Office テーマ</vt:lpstr>
      <vt:lpstr>1_デザインの設定</vt:lpstr>
      <vt:lpstr>43）にぎわいの創出・再生</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立岩 里生太（復興庁本庁）</dc:creator>
  <cp:lastModifiedBy>竜介 武田</cp:lastModifiedBy>
  <cp:revision>307</cp:revision>
  <dcterms:created xsi:type="dcterms:W3CDTF">2021-04-27T00:46:29Z</dcterms:created>
  <dcterms:modified xsi:type="dcterms:W3CDTF">2023-01-05T08:33:29Z</dcterms:modified>
</cp:coreProperties>
</file>