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74" r:id="rId2"/>
  </p:sldMasterIdLst>
  <p:notesMasterIdLst>
    <p:notesMasterId r:id="rId4"/>
  </p:notesMasterIdLst>
  <p:sldIdLst>
    <p:sldId id="315" r:id="rId3"/>
  </p:sldIdLst>
  <p:sldSz cx="9906000" cy="6858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 " initials=" " lastIdx="5" clrIdx="0">
    <p:extLst>
      <p:ext uri="{19B8F6BF-5375-455C-9EA6-DF929625EA0E}">
        <p15:presenceInfo xmlns:p15="http://schemas.microsoft.com/office/powerpoint/2012/main" userId=" " providerId="None"/>
      </p:ext>
    </p:extLst>
  </p:cmAuthor>
  <p:cmAuthor id="2" name="藤原 啓志（復興庁本庁）" initials="藤原" lastIdx="21" clrIdx="1">
    <p:extLst>
      <p:ext uri="{19B8F6BF-5375-455C-9EA6-DF929625EA0E}">
        <p15:presenceInfo xmlns:p15="http://schemas.microsoft.com/office/powerpoint/2012/main" userId="S-1-5-21-2022458152-3381638288-3706476089-182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CC"/>
    <a:srgbClr val="0099CC"/>
    <a:srgbClr val="669900"/>
    <a:srgbClr val="FF9900"/>
    <a:srgbClr val="FFCC00"/>
    <a:srgbClr val="CCFFFF"/>
    <a:srgbClr val="3399FF"/>
    <a:srgbClr val="4472C4"/>
    <a:srgbClr val="33CC33"/>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427" autoAdjust="0"/>
    <p:restoredTop sz="94660"/>
  </p:normalViewPr>
  <p:slideViewPr>
    <p:cSldViewPr snapToGrid="0">
      <p:cViewPr varScale="1">
        <p:scale>
          <a:sx n="150" d="100"/>
          <a:sy n="150" d="100"/>
        </p:scale>
        <p:origin x="200" y="168"/>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notesMaster" Target="notesMasters/notesMaster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B53EEF2-B4FD-40D2-AEF2-3015A601DEDD}" type="datetimeFigureOut">
              <a:rPr kumimoji="1" lang="ja-JP" altLang="en-US" smtClean="0"/>
              <a:t>2023/1/5</a:t>
            </a:fld>
            <a:endParaRPr kumimoji="1" lang="ja-JP" altLang="en-US"/>
          </a:p>
        </p:txBody>
      </p:sp>
      <p:sp>
        <p:nvSpPr>
          <p:cNvPr id="4" name="スライド イメージ プレースホルダー 3"/>
          <p:cNvSpPr>
            <a:spLocks noGrp="1" noRot="1" noChangeAspect="1"/>
          </p:cNvSpPr>
          <p:nvPr>
            <p:ph type="sldImg" idx="2"/>
          </p:nvPr>
        </p:nvSpPr>
        <p:spPr>
          <a:xfrm>
            <a:off x="1200150" y="1143000"/>
            <a:ext cx="44577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789A7F-B578-475B-81AA-A7E34DC15318}" type="slidenum">
              <a:rPr kumimoji="1" lang="ja-JP" altLang="en-US" smtClean="0"/>
              <a:t>‹#›</a:t>
            </a:fld>
            <a:endParaRPr kumimoji="1" lang="ja-JP" altLang="en-US"/>
          </a:p>
        </p:txBody>
      </p:sp>
    </p:spTree>
    <p:extLst>
      <p:ext uri="{BB962C8B-B14F-4D97-AF65-F5344CB8AC3E}">
        <p14:creationId xmlns:p14="http://schemas.microsoft.com/office/powerpoint/2010/main" val="422812996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7"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dirty="0"/>
          </a:p>
        </p:txBody>
      </p:sp>
      <p:cxnSp>
        <p:nvCxnSpPr>
          <p:cNvPr id="9" name="直線コネクタ 8"/>
          <p:cNvCxnSpPr/>
          <p:nvPr/>
        </p:nvCxnSpPr>
        <p:spPr>
          <a:xfrm flipV="1">
            <a:off x="-3593" y="815068"/>
            <a:ext cx="9906000" cy="0"/>
          </a:xfrm>
          <a:prstGeom prst="line">
            <a:avLst/>
          </a:prstGeom>
          <a:ln w="57150">
            <a:solidFill>
              <a:schemeClr val="accent5"/>
            </a:solidFill>
          </a:ln>
        </p:spPr>
        <p:style>
          <a:lnRef idx="1">
            <a:schemeClr val="accent1"/>
          </a:lnRef>
          <a:fillRef idx="0">
            <a:schemeClr val="accent1"/>
          </a:fillRef>
          <a:effectRef idx="0">
            <a:schemeClr val="accent1"/>
          </a:effectRef>
          <a:fontRef idx="minor">
            <a:schemeClr val="tx1"/>
          </a:fontRef>
        </p:style>
      </p:cxnSp>
      <p:sp>
        <p:nvSpPr>
          <p:cNvPr id="11" name="タイトル 3"/>
          <p:cNvSpPr>
            <a:spLocks noGrp="1"/>
          </p:cNvSpPr>
          <p:nvPr>
            <p:ph type="title"/>
          </p:nvPr>
        </p:nvSpPr>
        <p:spPr>
          <a:xfrm>
            <a:off x="-3593" y="289362"/>
            <a:ext cx="8673031" cy="526126"/>
          </a:xfrm>
          <a:prstGeom prst="rect">
            <a:avLst/>
          </a:prstGeom>
        </p:spPr>
        <p:txBody>
          <a:bodyPr tIns="36000" bIns="0" anchor="ctr" anchorCtr="0"/>
          <a:lstStyle>
            <a:lvl1pPr>
              <a:defRPr sz="2000" b="0">
                <a:latin typeface="游ゴシック Medium" panose="020B0500000000000000" pitchFamily="50" charset="-128"/>
                <a:ea typeface="游ゴシック Medium" panose="020B0500000000000000" pitchFamily="50" charset="-128"/>
              </a:defRPr>
            </a:lvl1pPr>
          </a:lstStyle>
          <a:p>
            <a:endParaRPr kumimoji="1" lang="ja-JP" altLang="en-US" dirty="0"/>
          </a:p>
        </p:txBody>
      </p:sp>
    </p:spTree>
    <p:extLst>
      <p:ext uri="{BB962C8B-B14F-4D97-AF65-F5344CB8AC3E}">
        <p14:creationId xmlns:p14="http://schemas.microsoft.com/office/powerpoint/2010/main" val="31926275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10" name="図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DBE35F6-EEBF-4276-AA13-8911048B2355}"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8" name="直線コネクタ 7"/>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90133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0CD49D8-ACB2-40A4-9A18-BE04DB8672CE}"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3940176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9" name="図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sp>
        <p:nvSpPr>
          <p:cNvPr id="2" name="縦書きタイトル 1"/>
          <p:cNvSpPr>
            <a:spLocks noGrp="1"/>
          </p:cNvSpPr>
          <p:nvPr>
            <p:ph type="title" orient="vert"/>
          </p:nvPr>
        </p:nvSpPr>
        <p:spPr>
          <a:xfrm>
            <a:off x="7181850" y="274639"/>
            <a:ext cx="222885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95300" y="274639"/>
            <a:ext cx="652145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0D5C841-1964-4F1E-B9C0-7821D4D2B721}"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cxnSp>
        <p:nvCxnSpPr>
          <p:cNvPr id="7" name="直線コネクタ 6"/>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561257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基礎資料">
    <p:spTree>
      <p:nvGrpSpPr>
        <p:cNvPr id="1" name=""/>
        <p:cNvGrpSpPr/>
        <p:nvPr/>
      </p:nvGrpSpPr>
      <p:grpSpPr>
        <a:xfrm>
          <a:off x="0" y="0"/>
          <a:ext cx="0" cy="0"/>
          <a:chOff x="0" y="0"/>
          <a:chExt cx="0" cy="0"/>
        </a:xfrm>
      </p:grpSpPr>
      <p:pic>
        <p:nvPicPr>
          <p:cNvPr id="8" name="図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734901" y="-5153"/>
            <a:ext cx="1171099" cy="521770"/>
          </a:xfrm>
          <a:prstGeom prst="rect">
            <a:avLst/>
          </a:prstGeom>
        </p:spPr>
      </p:pic>
      <p:cxnSp>
        <p:nvCxnSpPr>
          <p:cNvPr id="6" name="直線コネクタ 5"/>
          <p:cNvCxnSpPr/>
          <p:nvPr userDrawn="1"/>
        </p:nvCxnSpPr>
        <p:spPr>
          <a:xfrm>
            <a:off x="0" y="548680"/>
            <a:ext cx="9906000" cy="0"/>
          </a:xfrm>
          <a:prstGeom prst="line">
            <a:avLst/>
          </a:prstGeom>
          <a:ln w="76200">
            <a:solidFill>
              <a:srgbClr val="4060A0"/>
            </a:solidFill>
          </a:ln>
        </p:spPr>
        <p:style>
          <a:lnRef idx="1">
            <a:schemeClr val="accent1"/>
          </a:lnRef>
          <a:fillRef idx="0">
            <a:schemeClr val="accent1"/>
          </a:fillRef>
          <a:effectRef idx="0">
            <a:schemeClr val="accent1"/>
          </a:effectRef>
          <a:fontRef idx="minor">
            <a:schemeClr val="tx1"/>
          </a:fontRef>
        </p:style>
      </p:cxnSp>
      <p:sp>
        <p:nvSpPr>
          <p:cNvPr id="13" name="日付プレースホルダー 12"/>
          <p:cNvSpPr>
            <a:spLocks noGrp="1"/>
          </p:cNvSpPr>
          <p:nvPr>
            <p:ph type="dt" sz="half" idx="10"/>
          </p:nvPr>
        </p:nvSpPr>
        <p:spPr/>
        <p:txBody>
          <a:bodyPr/>
          <a:lstStyle/>
          <a:p>
            <a:fld id="{04833C8C-B327-4EA0-844F-8EEFB002E2EB}" type="datetime1">
              <a:rPr kumimoji="1" lang="ja-JP" altLang="en-US" smtClean="0"/>
              <a:t>2023/1/5</a:t>
            </a:fld>
            <a:endParaRPr kumimoji="1" lang="ja-JP" altLang="en-US"/>
          </a:p>
        </p:txBody>
      </p:sp>
      <p:sp>
        <p:nvSpPr>
          <p:cNvPr id="14" name="フッター プレースホルダー 13"/>
          <p:cNvSpPr>
            <a:spLocks noGrp="1"/>
          </p:cNvSpPr>
          <p:nvPr>
            <p:ph type="ftr" sz="quarter" idx="11"/>
          </p:nvPr>
        </p:nvSpPr>
        <p:spPr/>
        <p:txBody>
          <a:bodyPr/>
          <a:lstStyle/>
          <a:p>
            <a:endParaRPr kumimoji="1" lang="ja-JP" altLang="en-US"/>
          </a:p>
        </p:txBody>
      </p:sp>
      <p:sp>
        <p:nvSpPr>
          <p:cNvPr id="15" name="スライド番号プレースホルダー 14"/>
          <p:cNvSpPr>
            <a:spLocks noGrp="1"/>
          </p:cNvSpPr>
          <p:nvPr>
            <p:ph type="sldNum" sz="quarter" idx="12"/>
          </p:nvPr>
        </p:nvSpPr>
        <p:spPr>
          <a:xfrm>
            <a:off x="8013393" y="6453337"/>
            <a:ext cx="1825292" cy="365125"/>
          </a:xfrm>
        </p:spPr>
        <p:txBody>
          <a:bodyPr/>
          <a:lstStyle>
            <a:lvl1pPr>
              <a:defRPr sz="2000"/>
            </a:lvl1pPr>
          </a:lstStyle>
          <a:p>
            <a:fld id="{BA4EB7A0-6E3F-4C1C-951C-B4307713EB76}" type="slidenum">
              <a:rPr lang="ja-JP" altLang="en-US" smtClean="0"/>
              <a:pPr/>
              <a:t>‹#›</a:t>
            </a:fld>
            <a:endParaRPr lang="ja-JP" altLang="en-US" dirty="0"/>
          </a:p>
        </p:txBody>
      </p:sp>
    </p:spTree>
    <p:extLst>
      <p:ext uri="{BB962C8B-B14F-4D97-AF65-F5344CB8AC3E}">
        <p14:creationId xmlns:p14="http://schemas.microsoft.com/office/powerpoint/2010/main" val="3030765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421DD567-A947-457D-975E-9C53F420B8DD}"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287220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3218C1E7-B5DA-4EEF-B2CA-01B476773B1C}"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9924309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559C42C-8EA6-475F-B33A-76732883B0C9}" type="datetime1">
              <a:rPr kumimoji="1" lang="ja-JP" altLang="en-US" smtClean="0"/>
              <a:t>2023/1/5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62800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9530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5035550" y="1600201"/>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2C9B6FA-D001-42C9-8972-6452FE41D2BC}"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5325166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F7B65642-682D-411E-BB6A-51A0DAAA95CD}" type="datetime1">
              <a:rPr kumimoji="1" lang="ja-JP" altLang="en-US" smtClean="0"/>
              <a:t>2023/1/5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23740455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0F47F95-F7B3-4F07-9A40-76E594F6C59B}" type="datetime1">
              <a:rPr kumimoji="1" lang="ja-JP" altLang="en-US" smtClean="0"/>
              <a:t>2023/1/5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10492101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70257E4-776C-4AD5-96C3-0D5DBB61B70D}" type="datetime1">
              <a:rPr kumimoji="1" lang="ja-JP" altLang="en-US" smtClean="0"/>
              <a:t>2023/1/5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116691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1342F76-872E-4243-B0AB-29141852F7CD}" type="datetime1">
              <a:rPr kumimoji="1" lang="ja-JP" altLang="en-US" smtClean="0"/>
              <a:t>2023/1/5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321651027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9144000" y="6285053"/>
            <a:ext cx="762000" cy="572947"/>
          </a:xfrm>
          <a:prstGeom prst="rect">
            <a:avLst/>
          </a:prstGeom>
        </p:spPr>
        <p:txBody>
          <a:bodyPr vert="horz" lIns="91440" tIns="45720" rIns="91440" bIns="45720" rtlCol="0" anchor="ctr"/>
          <a:lstStyle>
            <a:lvl1pPr algn="r">
              <a:defRPr sz="3200">
                <a:solidFill>
                  <a:schemeClr val="tx1"/>
                </a:solidFill>
              </a:defRPr>
            </a:lvl1pPr>
          </a:lstStyle>
          <a:p>
            <a:fld id="{864B4664-5996-49A2-BC48-30B45CC7601B}" type="slidenum">
              <a:rPr kumimoji="1" lang="ja-JP" altLang="en-US" smtClean="0"/>
              <a:pPr/>
              <a:t>‹#›</a:t>
            </a:fld>
            <a:endParaRPr kumimoji="1" lang="ja-JP" altLang="en-US"/>
          </a:p>
        </p:txBody>
      </p:sp>
    </p:spTree>
    <p:extLst>
      <p:ext uri="{BB962C8B-B14F-4D97-AF65-F5344CB8AC3E}">
        <p14:creationId xmlns:p14="http://schemas.microsoft.com/office/powerpoint/2010/main" val="8805499"/>
      </p:ext>
    </p:extLst>
  </p:cSld>
  <p:clrMap bg1="lt1" tx1="dk1" bg2="lt2" tx2="dk2" accent1="accent1" accent2="accent2" accent3="accent3" accent4="accent4" accent5="accent5" accent6="accent6" hlink="hlink" folHlink="folHlink"/>
  <p:sldLayoutIdLst>
    <p:sldLayoutId id="2147483673" r:id="rId1"/>
  </p:sldLayoutIdLst>
  <p:hf sldNum="0"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6BA84A-AD4F-464B-A5A5-BF6DD19FB0A1}" type="datetime1">
              <a:rPr kumimoji="1" lang="ja-JP" altLang="en-US" smtClean="0"/>
              <a:t>2023/1/5</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57F50-4A66-4DDC-B4A4-263B07EB8558}" type="slidenum">
              <a:rPr kumimoji="1" lang="ja-JP" altLang="en-US" smtClean="0"/>
              <a:t>‹#›</a:t>
            </a:fld>
            <a:endParaRPr kumimoji="1" lang="ja-JP" altLang="en-US"/>
          </a:p>
        </p:txBody>
      </p:sp>
    </p:spTree>
    <p:extLst>
      <p:ext uri="{BB962C8B-B14F-4D97-AF65-F5344CB8AC3E}">
        <p14:creationId xmlns:p14="http://schemas.microsoft.com/office/powerpoint/2010/main" val="4235399250"/>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7" r:id="rId12"/>
  </p:sldLayoutIdLst>
  <p:hf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正方形/長方形 8"/>
          <p:cNvSpPr/>
          <p:nvPr/>
        </p:nvSpPr>
        <p:spPr>
          <a:xfrm>
            <a:off x="105508" y="1732515"/>
            <a:ext cx="9683261" cy="22128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en-US" altLang="ja-JP" sz="1200" b="1" dirty="0">
                <a:solidFill>
                  <a:schemeClr val="tx1"/>
                </a:solidFill>
              </a:rPr>
              <a:t>【</a:t>
            </a:r>
            <a:r>
              <a:rPr kumimoji="1" lang="ja-JP" altLang="en-US" sz="1200" b="1" dirty="0">
                <a:solidFill>
                  <a:schemeClr val="tx1"/>
                </a:solidFill>
              </a:rPr>
              <a:t>東日本大震災における取組</a:t>
            </a:r>
            <a:r>
              <a:rPr kumimoji="1" lang="en-US" altLang="ja-JP" sz="1200" b="1" dirty="0">
                <a:solidFill>
                  <a:schemeClr val="tx1"/>
                </a:solidFill>
              </a:rPr>
              <a:t>】</a:t>
            </a:r>
          </a:p>
          <a:p>
            <a:pPr>
              <a:spcBef>
                <a:spcPts val="600"/>
              </a:spcBef>
            </a:pPr>
            <a:r>
              <a:rPr kumimoji="1" lang="ja-JP" altLang="en-US" sz="1200" b="1" dirty="0">
                <a:solidFill>
                  <a:schemeClr val="tx1"/>
                </a:solidFill>
              </a:rPr>
              <a:t>・仮設店舗・商店街の整備による商業機能の早期復旧</a:t>
            </a:r>
            <a:r>
              <a:rPr kumimoji="1" lang="ja-JP" altLang="en-US" sz="1200" dirty="0">
                <a:solidFill>
                  <a:schemeClr val="tx1"/>
                </a:solidFill>
              </a:rPr>
              <a:t>（課題①） </a:t>
            </a:r>
            <a:r>
              <a:rPr kumimoji="1" lang="ja-JP" altLang="en-US" sz="1200" b="1" dirty="0">
                <a:solidFill>
                  <a:schemeClr val="tx1"/>
                </a:solidFill>
              </a:rPr>
              <a:t>　　</a:t>
            </a:r>
            <a:endParaRPr kumimoji="1" lang="en-US" altLang="ja-JP" sz="1200" b="1" dirty="0">
              <a:solidFill>
                <a:schemeClr val="tx1"/>
              </a:solidFill>
            </a:endParaRPr>
          </a:p>
          <a:p>
            <a:pPr marL="182563" indent="-182563"/>
            <a:r>
              <a:rPr kumimoji="1" lang="ja-JP" altLang="en-US" sz="1200" dirty="0">
                <a:solidFill>
                  <a:schemeClr val="tx1"/>
                </a:solidFill>
                <a:latin typeface="游明朝" panose="02020400000000000000" pitchFamily="18" charset="-128"/>
                <a:ea typeface="游明朝" panose="02020400000000000000" pitchFamily="18" charset="-128"/>
              </a:rPr>
              <a:t>　　岩手県宮古市田老地区では、</a:t>
            </a:r>
            <a:r>
              <a:rPr kumimoji="1" lang="en-US" altLang="ja-JP" sz="1200" dirty="0">
                <a:solidFill>
                  <a:schemeClr val="tx1"/>
                </a:solidFill>
                <a:latin typeface="游明朝" panose="02020400000000000000" pitchFamily="18" charset="-128"/>
                <a:ea typeface="游明朝" panose="02020400000000000000" pitchFamily="18" charset="-128"/>
              </a:rPr>
              <a:t>2011</a:t>
            </a:r>
            <a:r>
              <a:rPr kumimoji="1" lang="ja-JP" altLang="en-US" sz="1200" dirty="0">
                <a:solidFill>
                  <a:schemeClr val="tx1"/>
                </a:solidFill>
                <a:latin typeface="游明朝" panose="02020400000000000000" pitchFamily="18" charset="-128"/>
                <a:ea typeface="游明朝" panose="02020400000000000000" pitchFamily="18" charset="-128"/>
              </a:rPr>
              <a:t>年９月に仮設商店街・</a:t>
            </a:r>
            <a:r>
              <a:rPr kumimoji="1" lang="ja-JP" altLang="en-US" sz="1200" dirty="0" err="1">
                <a:solidFill>
                  <a:schemeClr val="tx1"/>
                </a:solidFill>
                <a:latin typeface="游明朝" panose="02020400000000000000" pitchFamily="18" charset="-128"/>
                <a:ea typeface="游明朝" panose="02020400000000000000" pitchFamily="18" charset="-128"/>
              </a:rPr>
              <a:t>たろちゃん</a:t>
            </a:r>
            <a:r>
              <a:rPr kumimoji="1" lang="ja-JP" altLang="en-US" sz="1200" dirty="0">
                <a:solidFill>
                  <a:schemeClr val="tx1"/>
                </a:solidFill>
                <a:latin typeface="游明朝" panose="02020400000000000000" pitchFamily="18" charset="-128"/>
                <a:ea typeface="游明朝" panose="02020400000000000000" pitchFamily="18" charset="-128"/>
              </a:rPr>
              <a:t>ハウスが仮設住宅隣接地に整備され、被災者のコミュニティの場となった。</a:t>
            </a:r>
            <a:endParaRPr kumimoji="1" lang="en-US" altLang="ja-JP" sz="1200" dirty="0">
              <a:solidFill>
                <a:schemeClr val="tx1"/>
              </a:solidFill>
              <a:latin typeface="游明朝" panose="02020400000000000000" pitchFamily="18" charset="-128"/>
              <a:ea typeface="游明朝" panose="02020400000000000000" pitchFamily="18" charset="-128"/>
            </a:endParaRPr>
          </a:p>
          <a:p>
            <a:pPr>
              <a:spcBef>
                <a:spcPts val="600"/>
              </a:spcBef>
            </a:pPr>
            <a:r>
              <a:rPr kumimoji="1" lang="ja-JP" altLang="en-US" sz="1200" b="1" dirty="0">
                <a:solidFill>
                  <a:schemeClr val="tx1"/>
                </a:solidFill>
              </a:rPr>
              <a:t>・地域の中心的な商業施設の整備による地域コミュニティ機能強化</a:t>
            </a:r>
            <a:r>
              <a:rPr kumimoji="1" lang="ja-JP" altLang="en-US" sz="1200" dirty="0">
                <a:solidFill>
                  <a:schemeClr val="tx1"/>
                </a:solidFill>
              </a:rPr>
              <a:t>（課題①②）</a:t>
            </a:r>
            <a:endParaRPr kumimoji="1" lang="en-US" altLang="ja-JP" sz="1200" b="1" dirty="0">
              <a:solidFill>
                <a:schemeClr val="tx1"/>
              </a:solidFill>
            </a:endParaRPr>
          </a:p>
          <a:p>
            <a:pPr marL="177800" indent="-177800"/>
            <a:r>
              <a:rPr kumimoji="1" lang="ja-JP" altLang="en-US" sz="1200" dirty="0">
                <a:solidFill>
                  <a:schemeClr val="tx1"/>
                </a:solidFill>
                <a:latin typeface="游明朝" panose="02020400000000000000" pitchFamily="18" charset="-128"/>
                <a:ea typeface="游明朝" panose="02020400000000000000" pitchFamily="18" charset="-128"/>
              </a:rPr>
              <a:t>　　岩手県大槌町のショッピングセンター「シーサイドタウンマスト」は、施設運営会社が</a:t>
            </a:r>
            <a:r>
              <a:rPr kumimoji="1" lang="en-US" altLang="ja-JP" sz="1200" dirty="0">
                <a:solidFill>
                  <a:schemeClr val="tx1"/>
                </a:solidFill>
                <a:latin typeface="游明朝" panose="02020400000000000000" pitchFamily="18" charset="-128"/>
                <a:ea typeface="游明朝" panose="02020400000000000000" pitchFamily="18" charset="-128"/>
              </a:rPr>
              <a:t>30</a:t>
            </a:r>
            <a:r>
              <a:rPr kumimoji="1" lang="ja-JP" altLang="en-US" sz="1200" dirty="0">
                <a:solidFill>
                  <a:schemeClr val="tx1"/>
                </a:solidFill>
                <a:latin typeface="游明朝" panose="02020400000000000000" pitchFamily="18" charset="-128"/>
                <a:ea typeface="游明朝" panose="02020400000000000000" pitchFamily="18" charset="-128"/>
              </a:rPr>
              <a:t>店舗でグループを形成し、グループ補助金を活用するなどして事業再開資金を確保し、再開に当たり、地元商店と連携した店舗づくり等を行い、街のコミュニティ機能強化を推進 。</a:t>
            </a:r>
            <a:endParaRPr kumimoji="1" lang="en-US" altLang="ja-JP" sz="1200" dirty="0">
              <a:solidFill>
                <a:schemeClr val="tx1"/>
              </a:solidFill>
              <a:latin typeface="游明朝" panose="02020400000000000000" pitchFamily="18" charset="-128"/>
              <a:ea typeface="游明朝" panose="02020400000000000000" pitchFamily="18" charset="-128"/>
            </a:endParaRPr>
          </a:p>
          <a:p>
            <a:pPr marL="185738" indent="-185738">
              <a:spcBef>
                <a:spcPts val="600"/>
              </a:spcBef>
            </a:pPr>
            <a:r>
              <a:rPr kumimoji="1" lang="ja-JP" altLang="en-US" sz="1200" b="1" dirty="0">
                <a:solidFill>
                  <a:schemeClr val="tx1"/>
                </a:solidFill>
              </a:rPr>
              <a:t>・商店街間連携による地域商業の復興</a:t>
            </a:r>
            <a:r>
              <a:rPr kumimoji="1" lang="ja-JP" altLang="en-US" sz="1200" dirty="0">
                <a:solidFill>
                  <a:schemeClr val="tx1"/>
                </a:solidFill>
              </a:rPr>
              <a:t>（課題①②）</a:t>
            </a:r>
            <a:endParaRPr kumimoji="1" lang="en-US" altLang="ja-JP" sz="1200" b="1" dirty="0">
              <a:solidFill>
                <a:schemeClr val="tx1"/>
              </a:solidFill>
            </a:endParaRPr>
          </a:p>
          <a:p>
            <a:pPr marL="185738" indent="-185738"/>
            <a:r>
              <a:rPr kumimoji="1" lang="ja-JP" altLang="en-US" sz="1200" dirty="0">
                <a:solidFill>
                  <a:schemeClr val="tx1"/>
                </a:solidFill>
                <a:latin typeface="游明朝" panose="02020400000000000000" pitchFamily="18" charset="-128"/>
                <a:ea typeface="游明朝" panose="02020400000000000000" pitchFamily="18" charset="-128"/>
              </a:rPr>
              <a:t>　　宮城県南三陸町では、志津川地区の事業者が「南三陸商店街」を組織し、全国組織「</a:t>
            </a:r>
            <a:r>
              <a:rPr kumimoji="1" lang="ja-JP" altLang="en-US" sz="1200" dirty="0" err="1">
                <a:solidFill>
                  <a:schemeClr val="tx1"/>
                </a:solidFill>
                <a:latin typeface="游明朝" panose="02020400000000000000" pitchFamily="18" charset="-128"/>
                <a:ea typeface="游明朝" panose="02020400000000000000" pitchFamily="18" charset="-128"/>
              </a:rPr>
              <a:t>ぼうさい</a:t>
            </a:r>
            <a:r>
              <a:rPr kumimoji="1" lang="ja-JP" altLang="en-US" sz="1200" dirty="0">
                <a:solidFill>
                  <a:schemeClr val="tx1"/>
                </a:solidFill>
                <a:latin typeface="游明朝" panose="02020400000000000000" pitchFamily="18" charset="-128"/>
                <a:ea typeface="游明朝" panose="02020400000000000000" pitchFamily="18" charset="-128"/>
              </a:rPr>
              <a:t>朝市ネットワーク」の支援を受けて「福興市」を開催し、その実績を基に仮設の南三陸さんさん商店街でも、地元住民から観光客まで皆が楽しめるイベント等の取組を実施。</a:t>
            </a:r>
            <a:endParaRPr kumimoji="1" lang="en-US" altLang="ja-JP" sz="1200" dirty="0">
              <a:solidFill>
                <a:schemeClr val="tx1"/>
              </a:solidFill>
              <a:latin typeface="游明朝" panose="02020400000000000000" pitchFamily="18" charset="-128"/>
              <a:ea typeface="游明朝" panose="02020400000000000000" pitchFamily="18" charset="-128"/>
            </a:endParaRPr>
          </a:p>
        </p:txBody>
      </p:sp>
      <p:sp>
        <p:nvSpPr>
          <p:cNvPr id="4" name="タイトル 3"/>
          <p:cNvSpPr>
            <a:spLocks noGrp="1"/>
          </p:cNvSpPr>
          <p:nvPr>
            <p:ph type="title"/>
          </p:nvPr>
        </p:nvSpPr>
        <p:spPr/>
        <p:txBody>
          <a:bodyPr/>
          <a:lstStyle/>
          <a:p>
            <a:r>
              <a:rPr lang="en-US" altLang="ja-JP" dirty="0"/>
              <a:t>42</a:t>
            </a:r>
            <a:r>
              <a:rPr lang="ja-JP" altLang="en-US" dirty="0"/>
              <a:t>）商店街・商業施設等の復旧・復興</a:t>
            </a:r>
            <a:endParaRPr kumimoji="1" lang="ja-JP" altLang="en-US" dirty="0"/>
          </a:p>
        </p:txBody>
      </p:sp>
      <p:sp>
        <p:nvSpPr>
          <p:cNvPr id="5" name="正方形/長方形 4"/>
          <p:cNvSpPr/>
          <p:nvPr/>
        </p:nvSpPr>
        <p:spPr>
          <a:xfrm>
            <a:off x="1170" y="4623"/>
            <a:ext cx="2589630" cy="264495"/>
          </a:xfrm>
          <a:prstGeom prst="rect">
            <a:avLst/>
          </a:prstGeom>
          <a:solidFill>
            <a:srgbClr val="0066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b="1" dirty="0">
                <a:solidFill>
                  <a:schemeClr val="bg1"/>
                </a:solidFill>
              </a:rPr>
              <a:t>分野：</a:t>
            </a:r>
            <a:r>
              <a:rPr kumimoji="1" lang="en-US" altLang="ja-JP" sz="1400" b="1" dirty="0">
                <a:solidFill>
                  <a:schemeClr val="bg1"/>
                </a:solidFill>
              </a:rPr>
              <a:t>Ⅲ</a:t>
            </a:r>
            <a:r>
              <a:rPr kumimoji="1" lang="ja-JP" altLang="en-US" sz="1400" b="1" dirty="0">
                <a:solidFill>
                  <a:schemeClr val="bg1"/>
                </a:solidFill>
              </a:rPr>
              <a:t> 産業・生業の再生</a:t>
            </a:r>
            <a:endParaRPr kumimoji="1" lang="en-US" altLang="ja-JP" sz="1400" b="1" dirty="0">
              <a:solidFill>
                <a:schemeClr val="bg1"/>
              </a:solidFill>
            </a:endParaRPr>
          </a:p>
        </p:txBody>
      </p:sp>
      <p:sp>
        <p:nvSpPr>
          <p:cNvPr id="6" name="正方形/長方形 5"/>
          <p:cNvSpPr/>
          <p:nvPr/>
        </p:nvSpPr>
        <p:spPr>
          <a:xfrm>
            <a:off x="2592729" y="4623"/>
            <a:ext cx="4141445" cy="264495"/>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8000" bIns="0" rtlCol="0" anchor="ctr"/>
          <a:lstStyle/>
          <a:p>
            <a:pPr algn="l"/>
            <a:r>
              <a:rPr kumimoji="1" lang="ja-JP" altLang="en-US" sz="1400" dirty="0">
                <a:solidFill>
                  <a:schemeClr val="tx1"/>
                </a:solidFill>
              </a:rPr>
              <a:t>大項目：２．商業施設・商店街の復興</a:t>
            </a:r>
            <a:endParaRPr kumimoji="1" lang="en-US" altLang="ja-JP" sz="1400" dirty="0">
              <a:solidFill>
                <a:schemeClr val="tx1"/>
              </a:solidFill>
            </a:endParaRPr>
          </a:p>
        </p:txBody>
      </p:sp>
      <p:sp>
        <p:nvSpPr>
          <p:cNvPr id="7" name="正方形/長方形 6"/>
          <p:cNvSpPr/>
          <p:nvPr/>
        </p:nvSpPr>
        <p:spPr>
          <a:xfrm>
            <a:off x="105508" y="950638"/>
            <a:ext cx="9683261" cy="724697"/>
          </a:xfrm>
          <a:prstGeom prst="rect">
            <a:avLst/>
          </a:prstGeom>
          <a:solidFill>
            <a:srgbClr val="FFFFCC"/>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108000" rtlCol="0" anchor="ctr">
            <a:noAutofit/>
          </a:bodyPr>
          <a:lstStyle/>
          <a:p>
            <a:pPr>
              <a:lnSpc>
                <a:spcPts val="2400"/>
              </a:lnSpc>
            </a:pP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課題</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① 店舗や商店街等の早期復旧をどのように行うか</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defTabSz="579438">
              <a:lnSpc>
                <a:spcPts val="2400"/>
              </a:lnSpc>
            </a:pPr>
            <a:r>
              <a:rPr kumimoji="1" lang="ja-JP" altLang="en-US" sz="1600" dirty="0">
                <a:solidFill>
                  <a:schemeClr val="tx1"/>
                </a:solidFill>
                <a:latin typeface="ＭＳ ゴシック" panose="020B0609070205080204" pitchFamily="49" charset="-128"/>
                <a:ea typeface="ＭＳ ゴシック" panose="020B0609070205080204" pitchFamily="49" charset="-128"/>
              </a:rPr>
              <a:t>　　　　② 商店街等の復興をどのように進めるか</a:t>
            </a:r>
          </a:p>
        </p:txBody>
      </p:sp>
      <p:sp>
        <p:nvSpPr>
          <p:cNvPr id="10" name="正方形/長方形 9"/>
          <p:cNvSpPr/>
          <p:nvPr/>
        </p:nvSpPr>
        <p:spPr>
          <a:xfrm>
            <a:off x="105508" y="4030133"/>
            <a:ext cx="9683261" cy="2780973"/>
          </a:xfrm>
          <a:prstGeom prst="rect">
            <a:avLst/>
          </a:prstGeom>
          <a:solidFill>
            <a:srgbClr val="CCFFFF"/>
          </a:solid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tIns="108000" bIns="0" rtlCol="0" anchor="t" anchorCtr="0">
            <a:noAutofit/>
          </a:bodyPr>
          <a:lstStyle/>
          <a:p>
            <a:r>
              <a:rPr kumimoji="1" lang="en-US" altLang="ja-JP" sz="1600" dirty="0">
                <a:solidFill>
                  <a:schemeClr val="tx1"/>
                </a:solidFill>
                <a:latin typeface="ＭＳ ゴシック" panose="020B0609070205080204" pitchFamily="49" charset="-128"/>
                <a:ea typeface="ＭＳ ゴシック" panose="020B0609070205080204" pitchFamily="49" charset="-128"/>
              </a:rPr>
              <a:t>【</a:t>
            </a:r>
            <a:r>
              <a:rPr kumimoji="1" lang="ja-JP" altLang="en-US" sz="1600" dirty="0">
                <a:solidFill>
                  <a:schemeClr val="tx1"/>
                </a:solidFill>
                <a:latin typeface="ＭＳ ゴシック" panose="020B0609070205080204" pitchFamily="49" charset="-128"/>
                <a:ea typeface="ＭＳ ゴシック" panose="020B0609070205080204" pitchFamily="49" charset="-128"/>
              </a:rPr>
              <a:t>教訓・ノウハウ</a:t>
            </a:r>
            <a:r>
              <a:rPr kumimoji="1" lang="en-US" altLang="ja-JP" sz="1600" dirty="0">
                <a:solidFill>
                  <a:schemeClr val="tx1"/>
                </a:solidFill>
                <a:latin typeface="ＭＳ ゴシック" panose="020B0609070205080204" pitchFamily="49" charset="-128"/>
                <a:ea typeface="ＭＳ ゴシック" panose="020B0609070205080204" pitchFamily="49" charset="-128"/>
              </a:rPr>
              <a:t>】</a:t>
            </a:r>
          </a:p>
          <a:p>
            <a:pPr>
              <a:spcBef>
                <a:spcPts val="600"/>
              </a:spcBef>
            </a:pPr>
            <a:r>
              <a:rPr kumimoji="1" lang="en-US" altLang="ja-JP" sz="1600" dirty="0">
                <a:solidFill>
                  <a:schemeClr val="tx1"/>
                </a:solidFill>
                <a:latin typeface="ＭＳ ゴシック" panose="020B0609070205080204" pitchFamily="49" charset="-128"/>
                <a:ea typeface="ＭＳ ゴシック" panose="020B0609070205080204" pitchFamily="49" charset="-128"/>
              </a:rPr>
              <a:t>① </a:t>
            </a:r>
            <a:r>
              <a:rPr kumimoji="1" lang="ja-JP" altLang="en-US" sz="1600" dirty="0">
                <a:solidFill>
                  <a:schemeClr val="tx1"/>
                </a:solidFill>
                <a:latin typeface="ＭＳ ゴシック" panose="020B0609070205080204" pitchFamily="49" charset="-128"/>
                <a:ea typeface="ＭＳ ゴシック" panose="020B0609070205080204" pitchFamily="49" charset="-128"/>
              </a:rPr>
              <a:t>地域の商業機能の早期回復には仮設店舗・商店街の整備が重要</a:t>
            </a:r>
            <a:endParaRPr kumimoji="1" lang="en-US" altLang="ja-JP" sz="1600" dirty="0">
              <a:solidFill>
                <a:schemeClr val="tx1"/>
              </a:solidFill>
              <a:latin typeface="ＭＳ ゴシック" panose="020B0609070205080204" pitchFamily="49" charset="-128"/>
              <a:ea typeface="ＭＳ ゴシック" panose="020B0609070205080204" pitchFamily="49" charset="-128"/>
            </a:endParaRPr>
          </a:p>
          <a:p>
            <a:pPr>
              <a:spcBef>
                <a:spcPts val="600"/>
              </a:spcBef>
            </a:pPr>
            <a:r>
              <a:rPr kumimoji="1" lang="ja-JP" altLang="en-US" sz="1200" dirty="0">
                <a:solidFill>
                  <a:schemeClr val="tx1"/>
                </a:solidFill>
                <a:latin typeface="ＭＳ 明朝" panose="02020609040205080304" pitchFamily="17" charset="-128"/>
                <a:ea typeface="ＭＳ 明朝" panose="02020609040205080304" pitchFamily="17" charset="-128"/>
              </a:rPr>
              <a:t>　・ 仮設住宅に隣接して仮設店舗・商店街を整備することにより、被災者のコミュニティや生活を支える。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446088"/>
            <a:r>
              <a:rPr kumimoji="1" lang="ja-JP" altLang="en-US" sz="1200" dirty="0">
                <a:solidFill>
                  <a:schemeClr val="tx1"/>
                </a:solidFill>
                <a:latin typeface="ＭＳ 明朝" panose="02020609040205080304" pitchFamily="17" charset="-128"/>
                <a:ea typeface="ＭＳ 明朝" panose="02020609040205080304" pitchFamily="17" charset="-128"/>
              </a:rPr>
              <a:t>　・ 地域の実情に応じて、店舗や駐車場の配置などを工夫する。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② 被災地の地域コミュニティの回復には、地域の中心的な商店街等を支援する</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地域の中心的な商店街等の事業再開のために金融支援を実施する。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地域の中心的な商店街等の再開に当たっては、核店舗の設置や多様な店舗構成に加え、公共施設を確保するなど地域コミュニティ機能を備える。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a:spcBef>
                <a:spcPts val="600"/>
              </a:spcBef>
            </a:pPr>
            <a:r>
              <a:rPr kumimoji="1" lang="ja-JP" altLang="en-US" sz="1600" dirty="0">
                <a:solidFill>
                  <a:schemeClr val="tx1"/>
                </a:solidFill>
                <a:latin typeface="ＭＳ ゴシック" panose="020B0609070205080204" pitchFamily="49" charset="-128"/>
                <a:ea typeface="ＭＳ ゴシック" panose="020B0609070205080204" pitchFamily="49" charset="-128"/>
              </a:rPr>
              <a:t>③ 地域商業の復興を推進するには、商店街間連携が重要</a:t>
            </a:r>
            <a:endParaRPr kumimoji="1" lang="ja-JP" altLang="en-US" sz="1200" dirty="0">
              <a:solidFill>
                <a:schemeClr val="tx1"/>
              </a:solidFill>
              <a:latin typeface="ＭＳ ゴシック" panose="020B0609070205080204" pitchFamily="49" charset="-128"/>
              <a:ea typeface="ＭＳ ゴシック" panose="020B0609070205080204" pitchFamily="49"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商店街間連携した復興イベントが大規模な集客力につながり、地域商業の復興を推進する。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a:p>
            <a:pPr marL="378000" indent="-363538"/>
            <a:r>
              <a:rPr kumimoji="1" lang="ja-JP" altLang="en-US" sz="1200" dirty="0">
                <a:solidFill>
                  <a:schemeClr val="tx1"/>
                </a:solidFill>
                <a:latin typeface="ＭＳ 明朝" panose="02020609040205080304" pitchFamily="17" charset="-128"/>
                <a:ea typeface="ＭＳ 明朝" panose="02020609040205080304" pitchFamily="17" charset="-128"/>
              </a:rPr>
              <a:t>　・ 商店街間連携が地域商業の復興を推進する新たなモデルを形成する。</a:t>
            </a:r>
            <a:endParaRPr kumimoji="1" lang="en-US" altLang="ja-JP" sz="1200" dirty="0">
              <a:solidFill>
                <a:schemeClr val="tx1"/>
              </a:solidFill>
              <a:latin typeface="ＭＳ 明朝" panose="02020609040205080304" pitchFamily="17" charset="-128"/>
              <a:ea typeface="ＭＳ 明朝" panose="02020609040205080304" pitchFamily="17" charset="-128"/>
            </a:endParaRPr>
          </a:p>
        </p:txBody>
      </p:sp>
      <p:grpSp>
        <p:nvGrpSpPr>
          <p:cNvPr id="11" name="グループ化 10"/>
          <p:cNvGrpSpPr/>
          <p:nvPr/>
        </p:nvGrpSpPr>
        <p:grpSpPr>
          <a:xfrm>
            <a:off x="6724649" y="4968"/>
            <a:ext cx="3181876" cy="264495"/>
            <a:chOff x="6724649" y="293893"/>
            <a:chExt cx="3181876" cy="264495"/>
          </a:xfrm>
        </p:grpSpPr>
        <p:grpSp>
          <p:nvGrpSpPr>
            <p:cNvPr id="12" name="グループ化 11"/>
            <p:cNvGrpSpPr/>
            <p:nvPr/>
          </p:nvGrpSpPr>
          <p:grpSpPr>
            <a:xfrm>
              <a:off x="6724649" y="293893"/>
              <a:ext cx="3181876" cy="264495"/>
              <a:chOff x="6724649" y="293893"/>
              <a:chExt cx="3181876" cy="264495"/>
            </a:xfrm>
          </p:grpSpPr>
          <p:sp>
            <p:nvSpPr>
              <p:cNvPr id="14" name="正方形/長方形 13"/>
              <p:cNvSpPr/>
              <p:nvPr/>
            </p:nvSpPr>
            <p:spPr>
              <a:xfrm>
                <a:off x="6724649"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応急</a:t>
                </a:r>
                <a:endParaRPr kumimoji="1" lang="en-US" altLang="ja-JP" sz="1200" b="1" dirty="0">
                  <a:solidFill>
                    <a:schemeClr val="bg1"/>
                  </a:solidFill>
                </a:endParaRPr>
              </a:p>
            </p:txBody>
          </p:sp>
          <p:sp>
            <p:nvSpPr>
              <p:cNvPr id="15" name="正方形/長方形 14"/>
              <p:cNvSpPr/>
              <p:nvPr/>
            </p:nvSpPr>
            <p:spPr>
              <a:xfrm>
                <a:off x="75197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復旧</a:t>
                </a:r>
                <a:endParaRPr kumimoji="1" lang="en-US" altLang="ja-JP" sz="1200" b="1" dirty="0">
                  <a:solidFill>
                    <a:schemeClr val="bg1"/>
                  </a:solidFill>
                </a:endParaRPr>
              </a:p>
            </p:txBody>
          </p:sp>
          <p:sp>
            <p:nvSpPr>
              <p:cNvPr id="16" name="正方形/長方形 15"/>
              <p:cNvSpPr/>
              <p:nvPr/>
            </p:nvSpPr>
            <p:spPr>
              <a:xfrm>
                <a:off x="8315325" y="293893"/>
                <a:ext cx="795600" cy="264495"/>
              </a:xfrm>
              <a:prstGeom prst="rect">
                <a:avLst/>
              </a:prstGeom>
              <a:solidFill>
                <a:schemeClr val="bg1">
                  <a:lumMod val="5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復興前期</a:t>
                </a:r>
                <a:endParaRPr kumimoji="1" lang="en-US" altLang="ja-JP" sz="1200" b="1" dirty="0">
                  <a:solidFill>
                    <a:schemeClr val="bg1"/>
                  </a:solidFill>
                </a:endParaRPr>
              </a:p>
            </p:txBody>
          </p:sp>
          <p:sp>
            <p:nvSpPr>
              <p:cNvPr id="17" name="正方形/長方形 16"/>
              <p:cNvSpPr/>
              <p:nvPr/>
            </p:nvSpPr>
            <p:spPr>
              <a:xfrm>
                <a:off x="9110925" y="293893"/>
                <a:ext cx="795600" cy="26449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lIns="0" tIns="18000" rIns="0" bIns="0" rtlCol="0" anchor="ctr"/>
              <a:lstStyle/>
              <a:p>
                <a:pPr algn="ctr"/>
                <a:r>
                  <a:rPr kumimoji="1" lang="ja-JP" altLang="en-US" sz="1200" b="1" dirty="0">
                    <a:solidFill>
                      <a:schemeClr val="bg1"/>
                    </a:solidFill>
                  </a:rPr>
                  <a:t>復興後期</a:t>
                </a:r>
                <a:endParaRPr kumimoji="1" lang="en-US" altLang="ja-JP" sz="1200" b="1" dirty="0">
                  <a:solidFill>
                    <a:schemeClr val="bg1"/>
                  </a:solidFill>
                </a:endParaRPr>
              </a:p>
            </p:txBody>
          </p:sp>
        </p:grpSp>
        <p:sp>
          <p:nvSpPr>
            <p:cNvPr id="13" name="正方形/長方形 12"/>
            <p:cNvSpPr/>
            <p:nvPr/>
          </p:nvSpPr>
          <p:spPr>
            <a:xfrm>
              <a:off x="6725173" y="293893"/>
              <a:ext cx="3181352" cy="264495"/>
            </a:xfrm>
            <a:prstGeom prst="rect">
              <a:avLst/>
            </a:prstGeom>
            <a:noFill/>
            <a:ln>
              <a:solidFill>
                <a:srgbClr val="4472C4"/>
              </a:solidFill>
            </a:ln>
          </p:spPr>
          <p:style>
            <a:lnRef idx="2">
              <a:schemeClr val="accent1">
                <a:shade val="50000"/>
              </a:schemeClr>
            </a:lnRef>
            <a:fillRef idx="1">
              <a:schemeClr val="accent1"/>
            </a:fillRef>
            <a:effectRef idx="0">
              <a:schemeClr val="accent1"/>
            </a:effectRef>
            <a:fontRef idx="minor">
              <a:schemeClr val="lt1"/>
            </a:fontRef>
          </p:style>
          <p:txBody>
            <a:bodyPr lIns="0" tIns="18000" rIns="72000" bIns="0" rtlCol="0" anchor="ctr"/>
            <a:lstStyle/>
            <a:p>
              <a:endParaRPr kumimoji="1" lang="en-US" altLang="ja-JP" sz="1400" dirty="0">
                <a:solidFill>
                  <a:schemeClr val="tx1"/>
                </a:solidFill>
              </a:endParaRPr>
            </a:p>
          </p:txBody>
        </p:sp>
      </p:grpSp>
    </p:spTree>
    <p:extLst>
      <p:ext uri="{BB962C8B-B14F-4D97-AF65-F5344CB8AC3E}">
        <p14:creationId xmlns:p14="http://schemas.microsoft.com/office/powerpoint/2010/main" val="355744240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デザインの設定">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5302</TotalTime>
  <Words>484</Words>
  <Application>Microsoft Macintosh PowerPoint</Application>
  <PresentationFormat>A4 210 x 297 mm</PresentationFormat>
  <Paragraphs>26</Paragraphs>
  <Slides>1</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2</vt:i4>
      </vt:variant>
      <vt:variant>
        <vt:lpstr>スライド タイトル</vt:lpstr>
      </vt:variant>
      <vt:variant>
        <vt:i4>1</vt:i4>
      </vt:variant>
    </vt:vector>
  </HeadingPairs>
  <TitlesOfParts>
    <vt:vector size="10" baseType="lpstr">
      <vt:lpstr>ＭＳ ゴシック</vt:lpstr>
      <vt:lpstr>ＭＳ 明朝</vt:lpstr>
      <vt:lpstr>游ゴシック</vt:lpstr>
      <vt:lpstr>游ゴシック Medium</vt:lpstr>
      <vt:lpstr>游明朝</vt:lpstr>
      <vt:lpstr>Arial</vt:lpstr>
      <vt:lpstr>Calibri</vt:lpstr>
      <vt:lpstr>Office テーマ</vt:lpstr>
      <vt:lpstr>1_デザインの設定</vt:lpstr>
      <vt:lpstr>42）商店街・商業施設等の復旧・復興</vt:lpstr>
    </vt:vector>
  </TitlesOfParts>
  <Company>内閣府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立岩 里生太（復興庁本庁）</dc:creator>
  <cp:lastModifiedBy>竜介 武田</cp:lastModifiedBy>
  <cp:revision>306</cp:revision>
  <dcterms:created xsi:type="dcterms:W3CDTF">2021-04-27T00:46:29Z</dcterms:created>
  <dcterms:modified xsi:type="dcterms:W3CDTF">2023-01-05T08:32:57Z</dcterms:modified>
</cp:coreProperties>
</file>