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11"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07113"/>
            <a:ext cx="9683261" cy="28518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・融資制度・信用保証制度の拡充</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国においては、「東日本大震災復興緊急保証」を創設し、震災により不動産等の資産が失われた中小企業等の信用力を補完するなどし、多くの被災した中小企業・小規模事業者の早期の復旧・復興に寄与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・クラウドファンディングによる資金調達</a:t>
            </a:r>
            <a:r>
              <a:rPr kumimoji="1" lang="ja-JP" altLang="en-US" sz="1200" dirty="0">
                <a:solidFill>
                  <a:schemeClr val="tx1"/>
                </a:solidFill>
              </a:rPr>
              <a:t>（課題①）</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陸前高田市の株式会社八木澤商店は、ミュージックセキュリティーズ株式会社が運営する「セキュリテ被災地応援ファンド」という投資型と寄付型のハイブリッドの仕組みを活用した方法で資金調達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・被災地の金融機能の維持・強化</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年６月、自己資本の充実を図ることが必要となった地域金融機関に対する国の資本参加の条件が緩和された震災特例により、</a:t>
            </a:r>
            <a:r>
              <a:rPr kumimoji="1" lang="en-US" altLang="ja-JP" sz="1200" dirty="0">
                <a:solidFill>
                  <a:schemeClr val="tx1"/>
                </a:solidFill>
                <a:latin typeface="游明朝" panose="02020400000000000000" pitchFamily="18" charset="-128"/>
                <a:ea typeface="游明朝" panose="02020400000000000000" pitchFamily="18" charset="-128"/>
              </a:rPr>
              <a:t>2012</a:t>
            </a:r>
            <a:r>
              <a:rPr kumimoji="1" lang="ja-JP" altLang="en-US" sz="1200" dirty="0">
                <a:solidFill>
                  <a:schemeClr val="tx1"/>
                </a:solidFill>
                <a:latin typeface="游明朝" panose="02020400000000000000" pitchFamily="18" charset="-128"/>
                <a:ea typeface="游明朝" panose="02020400000000000000" pitchFamily="18" charset="-128"/>
              </a:rPr>
              <a:t>年末までに</a:t>
            </a:r>
            <a:r>
              <a:rPr kumimoji="1" lang="en-US" altLang="ja-JP" sz="1200" dirty="0">
                <a:solidFill>
                  <a:schemeClr val="tx1"/>
                </a:solidFill>
                <a:latin typeface="游明朝" panose="02020400000000000000" pitchFamily="18" charset="-128"/>
                <a:ea typeface="游明朝" panose="02020400000000000000" pitchFamily="18" charset="-128"/>
              </a:rPr>
              <a:t>12</a:t>
            </a:r>
            <a:r>
              <a:rPr kumimoji="1" lang="ja-JP" altLang="en-US" sz="1200" dirty="0">
                <a:solidFill>
                  <a:schemeClr val="tx1"/>
                </a:solidFill>
                <a:latin typeface="游明朝" panose="02020400000000000000" pitchFamily="18" charset="-128"/>
                <a:ea typeface="游明朝" panose="02020400000000000000" pitchFamily="18" charset="-128"/>
              </a:rPr>
              <a:t>金融機関に</a:t>
            </a:r>
            <a:r>
              <a:rPr kumimoji="1" lang="en-US" altLang="ja-JP" sz="1200" dirty="0">
                <a:solidFill>
                  <a:schemeClr val="tx1"/>
                </a:solidFill>
                <a:latin typeface="游明朝" panose="02020400000000000000" pitchFamily="18" charset="-128"/>
                <a:ea typeface="游明朝" panose="02020400000000000000" pitchFamily="18" charset="-128"/>
              </a:rPr>
              <a:t>2,310</a:t>
            </a:r>
            <a:r>
              <a:rPr kumimoji="1" lang="ja-JP" altLang="en-US" sz="1200" dirty="0">
                <a:solidFill>
                  <a:schemeClr val="tx1"/>
                </a:solidFill>
                <a:latin typeface="游明朝" panose="02020400000000000000" pitchFamily="18" charset="-128"/>
                <a:ea typeface="游明朝" panose="02020400000000000000" pitchFamily="18" charset="-128"/>
              </a:rPr>
              <a:t>億円の公的資金が投入され、地域の金融機能が維持・強化された。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・産業復興機構・株式会社東日本大震災事業者再生支援機構の設立</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被災６県では、二重債務問題を解決するためのワンストップ相談窓口として産業復興相談センターを設立し、うち被災５県では債権買取を行う産業復興機構を設立し、債権買取や事業再生計画の策定等の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国は株式会社東日本大震災事業者再生支援機構を設立し、債権買取、債務保証、債務免除等の支援を実施。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38</a:t>
            </a:r>
            <a:r>
              <a:rPr kumimoji="1" lang="ja-JP" altLang="en-US" dirty="0"/>
              <a:t>）</a:t>
            </a:r>
            <a:r>
              <a:rPr lang="ja-JP" altLang="en-US" dirty="0"/>
              <a:t>資金供給の支援</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大項目：１．産業の創造的復興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被災事業者の復興に向けた資金調達をどのように支援するか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事業再生の障害となる二重債務問題をどのように解決するか</a:t>
            </a:r>
          </a:p>
        </p:txBody>
      </p:sp>
      <p:sp>
        <p:nvSpPr>
          <p:cNvPr id="10" name="正方形/長方形 9"/>
          <p:cNvSpPr/>
          <p:nvPr/>
        </p:nvSpPr>
        <p:spPr>
          <a:xfrm>
            <a:off x="105508" y="4655127"/>
            <a:ext cx="9683261" cy="218984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被災企業の資金繰りを迅速・円滑に支援する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被災事業者の早期復旧・復興のため、強力な融資制度や保証制度を迅速に創設する。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事業者は、クラウドファンディングを活用して広く個人から資金の調達等を進める。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地域の金融機能が維持・強化されるような枠組を設け適切に運用する。</a:t>
            </a:r>
          </a:p>
          <a:p>
            <a:pPr marL="306000" indent="-355600">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十分なキャッシュフローが見込める被災企業の二重債務問題は、旧債務の買取等及び長期の事業再生計画により対応する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平時から地域の再生支援協議会等が金融機関と連携して事業の再生支援を行う。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迅速に二重債務問題を解決するため、必要に応じて制度等を創設し、案件処理を進める。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7161569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5301</TotalTime>
  <Words>533</Words>
  <Application>Microsoft Macintosh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38）資金供給の支援</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302</cp:revision>
  <dcterms:created xsi:type="dcterms:W3CDTF">2021-04-27T00:46:29Z</dcterms:created>
  <dcterms:modified xsi:type="dcterms:W3CDTF">2023-01-05T08:31:57Z</dcterms:modified>
</cp:coreProperties>
</file>