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4" r:id="rId2"/>
  </p:sldMasterIdLst>
  <p:notesMasterIdLst>
    <p:notesMasterId r:id="rId4"/>
  </p:notesMasterIdLst>
  <p:sldIdLst>
    <p:sldId id="324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 " lastIdx="5" clrIdx="0">
    <p:extLst>
      <p:ext uri="{19B8F6BF-5375-455C-9EA6-DF929625EA0E}">
        <p15:presenceInfo xmlns:p15="http://schemas.microsoft.com/office/powerpoint/2012/main" userId=" " providerId="None"/>
      </p:ext>
    </p:extLst>
  </p:cmAuthor>
  <p:cmAuthor id="2" name="藤原 啓志（復興庁本庁）" initials="藤原" lastIdx="21" clrIdx="1">
    <p:extLst>
      <p:ext uri="{19B8F6BF-5375-455C-9EA6-DF929625EA0E}">
        <p15:presenceInfo xmlns:p15="http://schemas.microsoft.com/office/powerpoint/2012/main" userId="S-1-5-21-2022458152-3381638288-3706476089-1825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99CC"/>
    <a:srgbClr val="669900"/>
    <a:srgbClr val="FF9900"/>
    <a:srgbClr val="FFCC00"/>
    <a:srgbClr val="CCFFFF"/>
    <a:srgbClr val="3399FF"/>
    <a:srgbClr val="4472C4"/>
    <a:srgbClr val="33CC33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27" autoAdjust="0"/>
    <p:restoredTop sz="94660"/>
  </p:normalViewPr>
  <p:slideViewPr>
    <p:cSldViewPr snapToGrid="0">
      <p:cViewPr varScale="1">
        <p:scale>
          <a:sx n="150" d="100"/>
          <a:sy n="150" d="100"/>
        </p:scale>
        <p:origin x="200" y="16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53EEF2-B4FD-40D2-AEF2-3015A601DEDD}" type="datetimeFigureOut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89A7F-B578-475B-81AA-A7E34DC153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129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285053"/>
            <a:ext cx="762000" cy="572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fld id="{864B4664-5996-49A2-BC48-30B45CC7601B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cxnSp>
        <p:nvCxnSpPr>
          <p:cNvPr id="9" name="直線コネクタ 8"/>
          <p:cNvCxnSpPr/>
          <p:nvPr/>
        </p:nvCxnSpPr>
        <p:spPr>
          <a:xfrm flipV="1">
            <a:off x="-3593" y="815068"/>
            <a:ext cx="9906000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タイトル 3"/>
          <p:cNvSpPr>
            <a:spLocks noGrp="1"/>
          </p:cNvSpPr>
          <p:nvPr>
            <p:ph type="title"/>
          </p:nvPr>
        </p:nvSpPr>
        <p:spPr>
          <a:xfrm>
            <a:off x="-3593" y="289362"/>
            <a:ext cx="8673031" cy="526126"/>
          </a:xfrm>
          <a:prstGeom prst="rect">
            <a:avLst/>
          </a:prstGeom>
        </p:spPr>
        <p:txBody>
          <a:bodyPr tIns="36000" bIns="0" anchor="ctr" anchorCtr="0"/>
          <a:lstStyle>
            <a:lvl1pPr>
              <a:defRPr sz="2000" b="0">
                <a:latin typeface="游ゴシック Medium" panose="020B0500000000000000" pitchFamily="50" charset="-128"/>
                <a:ea typeface="游ゴシック Medium" panose="020B0500000000000000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262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35F6-EEBF-4276-AA13-8911048B2355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013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D49D8-ACB2-40A4-9A18-BE04DB8672CE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94017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C841-1964-4F1E-B9C0-7821D4D2B721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61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基礎資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901" y="-5153"/>
            <a:ext cx="1171099" cy="521770"/>
          </a:xfrm>
          <a:prstGeom prst="rect">
            <a:avLst/>
          </a:prstGeom>
        </p:spPr>
      </p:pic>
      <p:cxnSp>
        <p:nvCxnSpPr>
          <p:cNvPr id="6" name="直線コネクタ 5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日付プレースホルダー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33C8C-B327-4EA0-844F-8EEFB002E2EB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14" name="フッター プレースホルダー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013393" y="6453337"/>
            <a:ext cx="1825292" cy="365125"/>
          </a:xfrm>
        </p:spPr>
        <p:txBody>
          <a:bodyPr/>
          <a:lstStyle>
            <a:lvl1pPr>
              <a:defRPr sz="2000"/>
            </a:lvl1pPr>
          </a:lstStyle>
          <a:p>
            <a:fld id="{BA4EB7A0-6E3F-4C1C-951C-B4307713EB7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30765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DD567-A947-457D-975E-9C53F420B8D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72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8C1E7-B5DA-4EEF-B2CA-01B476773B1C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43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9C42C-8EA6-475F-B33A-76732883B0C9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80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B6FA-D001-42C9-8972-6452FE41D2BC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516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65642-682D-411E-BB6A-51A0DAAA95C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4045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7F95-F7B3-4F07-9A40-76E594F6C59B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210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257E4-776C-4AD5-96C3-0D5DBB61B70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691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42F76-872E-4243-B0AB-29141852F7CD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51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4000" y="6285053"/>
            <a:ext cx="762000" cy="5729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fld id="{864B4664-5996-49A2-BC48-30B45CC7601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5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BA84A-AD4F-464B-A5A5-BF6DD19FB0A1}" type="datetime1">
              <a:rPr kumimoji="1" lang="ja-JP" altLang="en-US" smtClean="0"/>
              <a:t>2023/1/5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7F50-4A66-4DDC-B4A4-263B07EB85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39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105508" y="1808103"/>
            <a:ext cx="9683261" cy="23060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>
                <a:solidFill>
                  <a:schemeClr val="tx1"/>
                </a:solidFill>
              </a:rPr>
              <a:t>【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東日本大震災における取組</a:t>
            </a:r>
            <a:r>
              <a:rPr kumimoji="1" lang="en-US" altLang="ja-JP" sz="1200" b="1" dirty="0">
                <a:solidFill>
                  <a:schemeClr val="tx1"/>
                </a:solidFill>
              </a:rPr>
              <a:t>】</a:t>
            </a:r>
          </a:p>
          <a:p>
            <a:pPr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tx1"/>
                </a:solidFill>
              </a:rPr>
              <a:t>・地域の魅力ある食や文化のアピール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（課題①） </a:t>
            </a:r>
            <a:r>
              <a:rPr kumimoji="1" lang="ja-JP" altLang="en-US" sz="1200" b="1" dirty="0">
                <a:solidFill>
                  <a:schemeClr val="tx1"/>
                </a:solidFill>
              </a:rPr>
              <a:t>　　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marL="182563" indent="-182563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相馬市観光協会と松川浦旅館組合を中心に</a:t>
            </a:r>
            <a:r>
              <a:rPr kumimoji="1" lang="en-US" altLang="ja-JP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27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事業者で松川浦観光振興グループを結成し、グループ補助金を申請し、施設・整備を復旧。</a:t>
            </a:r>
            <a:endParaRPr kumimoji="1" lang="en-US" altLang="ja-JP" sz="12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tx1"/>
                </a:solidFill>
              </a:rPr>
              <a:t>・地域との交流を生み出す「体験型交流観光」の推進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（課題①）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marL="177800" indent="-177800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岩手県田野畑村では、「机浜番屋群再生プロジェクト」を打ち出し、サッパ船クルーズや大津波語り部・ガイドツアーを実施。</a:t>
            </a:r>
            <a:endParaRPr kumimoji="1" lang="en-US" altLang="ja-JP" sz="12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185738" indent="-185738"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tx1"/>
                </a:solidFill>
              </a:rPr>
              <a:t>・自主事業の企画による観光推進組織の強化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（課題②）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marL="185738" indent="-185738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宮城県南三陸町の一般社団法人南三陸観光協会は、臨時職員の正規雇用化を進めるなど組織基盤を強化。</a:t>
            </a:r>
            <a:endParaRPr kumimoji="1" lang="en-US" altLang="ja-JP" sz="12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185738" indent="-185738">
              <a:spcBef>
                <a:spcPts val="600"/>
              </a:spcBef>
            </a:pPr>
            <a:r>
              <a:rPr kumimoji="1" lang="ja-JP" altLang="en-US" sz="1200" b="1" dirty="0">
                <a:solidFill>
                  <a:schemeClr val="tx1"/>
                </a:solidFill>
              </a:rPr>
              <a:t>・地域ＤＭＯの設立による地域一体となった観光振興</a:t>
            </a:r>
            <a:r>
              <a:rPr kumimoji="1" lang="ja-JP" altLang="en-US" sz="1200" dirty="0">
                <a:solidFill>
                  <a:schemeClr val="tx1"/>
                </a:solidFill>
              </a:rPr>
              <a:t>（課題②）</a:t>
            </a:r>
            <a:endParaRPr kumimoji="1" lang="en-US" altLang="ja-JP" sz="1200" b="1" dirty="0">
              <a:solidFill>
                <a:schemeClr val="tx1"/>
              </a:solidFill>
            </a:endParaRPr>
          </a:p>
          <a:p>
            <a:pPr marL="185738" indent="-185738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　宮城県気仙沼市では、地域ＤＭＯ</a:t>
            </a:r>
            <a:r>
              <a:rPr kumimoji="1" lang="ja-JP" altLang="en-US" sz="1200" baseline="300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</a:t>
            </a:r>
            <a:r>
              <a:rPr kumimoji="1" lang="en-US" altLang="ja-JP" sz="1200" baseline="300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※</a:t>
            </a:r>
            <a:r>
              <a:rPr kumimoji="1" lang="ja-JP" altLang="en-US" sz="1200" baseline="300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）</a:t>
            </a:r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として、市，観光協会，商工会議所，商工会等の各代表者で構成する幹事会が主体となる「気仙沼観光推進機構」及び事務局機能を担う「一般社団法人気仙沼地域戦略」が設立され，震災前に比べて，より強力な体制とマーケティングに基づく観光戦略の策定と推進が可能となった。</a:t>
            </a:r>
            <a:endParaRPr kumimoji="1" lang="en-US" altLang="ja-JP" sz="1200" dirty="0">
              <a:solidFill>
                <a:schemeClr val="tx1"/>
              </a:solidFill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marL="185738" indent="-185738"/>
            <a:r>
              <a:rPr kumimoji="1" lang="ja-JP" altLang="en-US" sz="120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　 </a:t>
            </a:r>
            <a:r>
              <a:rPr kumimoji="1" lang="ja-JP" altLang="en-US" sz="105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（</a:t>
            </a:r>
            <a:r>
              <a:rPr kumimoji="1" lang="en-US" altLang="ja-JP" sz="105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※</a:t>
            </a:r>
            <a:r>
              <a:rPr kumimoji="1" lang="ja-JP" altLang="en-US" sz="105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）</a:t>
            </a:r>
            <a:r>
              <a:rPr kumimoji="1" lang="en-US" altLang="ja-JP" sz="105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Destination Management/Marketing Organization </a:t>
            </a:r>
            <a:r>
              <a:rPr kumimoji="1" lang="ja-JP" altLang="en-US" sz="1050" dirty="0">
                <a:solidFill>
                  <a:schemeClr val="tx1"/>
                </a:solidFill>
                <a:latin typeface="游明朝" panose="02020400000000000000" pitchFamily="18" charset="-128"/>
                <a:ea typeface="游明朝" panose="02020400000000000000" pitchFamily="18" charset="-128"/>
              </a:rPr>
              <a:t>観光地域づくりを行う法人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51</a:t>
            </a:r>
            <a:r>
              <a:rPr lang="ja-JP" altLang="en-US" dirty="0"/>
              <a:t>）ソフト面での観光事業の存続・展開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1170" y="4623"/>
            <a:ext cx="2589630" cy="264495"/>
          </a:xfrm>
          <a:prstGeom prst="rect">
            <a:avLst/>
          </a:prstGeom>
          <a:solidFill>
            <a:srgbClr val="0066CC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0" rtlCol="0" anchor="ctr"/>
          <a:lstStyle/>
          <a:p>
            <a:pPr algn="l"/>
            <a:r>
              <a:rPr kumimoji="1" lang="ja-JP" altLang="en-US" sz="1400" b="1" dirty="0">
                <a:solidFill>
                  <a:schemeClr val="bg1"/>
                </a:solidFill>
              </a:rPr>
              <a:t>分野：</a:t>
            </a:r>
            <a:r>
              <a:rPr kumimoji="1" lang="en-US" altLang="ja-JP" sz="1400" b="1" dirty="0">
                <a:solidFill>
                  <a:schemeClr val="bg1"/>
                </a:solidFill>
              </a:rPr>
              <a:t>Ⅲ</a:t>
            </a:r>
            <a:r>
              <a:rPr kumimoji="1" lang="ja-JP" altLang="en-US" sz="1400" b="1" dirty="0">
                <a:solidFill>
                  <a:schemeClr val="bg1"/>
                </a:solidFill>
              </a:rPr>
              <a:t> 産業・生業の再生</a:t>
            </a:r>
            <a:endParaRPr kumimoji="1"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592729" y="4623"/>
            <a:ext cx="4141445" cy="264495"/>
          </a:xfrm>
          <a:prstGeom prst="rect">
            <a:avLst/>
          </a:prstGeom>
          <a:solidFill>
            <a:srgbClr val="CCFFFF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8000" bIns="0"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大項目：４．観光の復興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105508" y="950638"/>
            <a:ext cx="9683261" cy="724697"/>
          </a:xfrm>
          <a:prstGeom prst="rect">
            <a:avLst/>
          </a:prstGeom>
          <a:solidFill>
            <a:srgbClr val="FFFFCC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ctr">
            <a:noAutofit/>
          </a:bodyPr>
          <a:lstStyle/>
          <a:p>
            <a:pPr>
              <a:lnSpc>
                <a:spcPts val="2400"/>
              </a:lnSpc>
            </a:pP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課題</a:t>
            </a: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観光客を誘致するためにどのように情報を発信するか</a:t>
            </a:r>
            <a:endParaRPr kumimoji="1" lang="en-US" altLang="ja-JP" sz="16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defTabSz="579438">
              <a:lnSpc>
                <a:spcPts val="2400"/>
              </a:lnSpc>
            </a:pP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② 観光事業の推進体制をどのように強化・整備するか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05508" y="4514594"/>
            <a:ext cx="9683261" cy="2095145"/>
          </a:xfrm>
          <a:prstGeom prst="rect">
            <a:avLst/>
          </a:prstGeom>
          <a:solidFill>
            <a:srgbClr val="CCFFFF"/>
          </a:solidFill>
          <a:ln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0" rtlCol="0" anchor="t" anchorCtr="0">
            <a:no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教訓・ノウハウ</a:t>
            </a: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pPr>
              <a:spcBef>
                <a:spcPts val="600"/>
              </a:spcBef>
            </a:pPr>
            <a:r>
              <a:rPr kumimoji="1" lang="en-US" altLang="ja-JP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① </a:t>
            </a: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地域ならではの食や文化の発信、体験プログラムの企画により集客力を高める</a:t>
            </a:r>
          </a:p>
          <a:p>
            <a:pPr marL="378000" indent="-44608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集客力を高めるため、地域ならではの魅力ある資源をアピールした情報発信を行う。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378000" indent="-44608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「見る」だけでなく「体験型」のプログラムを通じて、地域の交流人口を増やす。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378000" indent="-44608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地方公共団体・観光関係者・交通事業者が連携して、魅力ある観光資源を国内外に発信する。</a:t>
            </a:r>
          </a:p>
          <a:p>
            <a:pPr>
              <a:spcBef>
                <a:spcPts val="600"/>
              </a:spcBef>
            </a:pPr>
            <a:r>
              <a:rPr kumimoji="1" lang="ja-JP" altLang="en-US" sz="160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② 観光協会の組織強化や地域ＤＭＯの設立により観光事業の推進体制を強化する</a:t>
            </a:r>
            <a:endParaRPr kumimoji="1" lang="ja-JP" altLang="en-US" sz="12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378000" indent="-36353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観光協会の自主事業を企画し、収益力の向上や人員確保など組織強化を進める。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marL="378000" indent="-363538"/>
            <a:r>
              <a:rPr kumimoji="1"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　・ 地域の行政機関や観光事業者が一体となって観光事業を企画・運営する推進組織を設置する。</a:t>
            </a:r>
            <a:endParaRPr kumimoji="1"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6724649" y="4968"/>
            <a:ext cx="3181876" cy="264495"/>
            <a:chOff x="6724649" y="293893"/>
            <a:chExt cx="3181876" cy="264495"/>
          </a:xfrm>
        </p:grpSpPr>
        <p:grpSp>
          <p:nvGrpSpPr>
            <p:cNvPr id="12" name="グループ化 11"/>
            <p:cNvGrpSpPr/>
            <p:nvPr/>
          </p:nvGrpSpPr>
          <p:grpSpPr>
            <a:xfrm>
              <a:off x="6724649" y="293893"/>
              <a:ext cx="3181876" cy="264495"/>
              <a:chOff x="6724649" y="293893"/>
              <a:chExt cx="3181876" cy="264495"/>
            </a:xfrm>
          </p:grpSpPr>
          <p:sp>
            <p:nvSpPr>
              <p:cNvPr id="14" name="正方形/長方形 13"/>
              <p:cNvSpPr/>
              <p:nvPr/>
            </p:nvSpPr>
            <p:spPr>
              <a:xfrm>
                <a:off x="6724649" y="293893"/>
                <a:ext cx="795600" cy="26449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応急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正方形/長方形 14"/>
              <p:cNvSpPr/>
              <p:nvPr/>
            </p:nvSpPr>
            <p:spPr>
              <a:xfrm>
                <a:off x="7519725" y="293893"/>
                <a:ext cx="795600" cy="26449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復旧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83153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復興前期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正方形/長方形 16"/>
              <p:cNvSpPr/>
              <p:nvPr/>
            </p:nvSpPr>
            <p:spPr>
              <a:xfrm>
                <a:off x="9110925" y="293893"/>
                <a:ext cx="795600" cy="26449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18000" rIns="0" bIns="0" rtlCol="0" anchor="ctr"/>
              <a:lstStyle/>
              <a:p>
                <a:pPr algn="ctr"/>
                <a:r>
                  <a:rPr kumimoji="1" lang="ja-JP" altLang="en-US" sz="1200" b="1" dirty="0">
                    <a:solidFill>
                      <a:schemeClr val="bg1"/>
                    </a:solidFill>
                  </a:rPr>
                  <a:t>復興後期</a:t>
                </a:r>
                <a:endParaRPr kumimoji="1" lang="en-US" altLang="ja-JP" sz="1200" b="1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3" name="正方形/長方形 12"/>
            <p:cNvSpPr/>
            <p:nvPr/>
          </p:nvSpPr>
          <p:spPr>
            <a:xfrm>
              <a:off x="6725173" y="293893"/>
              <a:ext cx="3181352" cy="264495"/>
            </a:xfrm>
            <a:prstGeom prst="rect">
              <a:avLst/>
            </a:prstGeom>
            <a:noFill/>
            <a:ln>
              <a:solidFill>
                <a:srgbClr val="4472C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8000" rIns="72000" bIns="0" rtlCol="0" anchor="ctr"/>
            <a:lstStyle/>
            <a:p>
              <a:endParaRPr kumimoji="1" lang="en-US" altLang="ja-JP" sz="14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149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5305</TotalTime>
  <Words>487</Words>
  <Application>Microsoft Macintosh PowerPoint</Application>
  <PresentationFormat>A4 210 x 297 mm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ゴシック</vt:lpstr>
      <vt:lpstr>ＭＳ 明朝</vt:lpstr>
      <vt:lpstr>游ゴシック</vt:lpstr>
      <vt:lpstr>游ゴシック Medium</vt:lpstr>
      <vt:lpstr>游明朝</vt:lpstr>
      <vt:lpstr>Arial</vt:lpstr>
      <vt:lpstr>Calibri</vt:lpstr>
      <vt:lpstr>Office テーマ</vt:lpstr>
      <vt:lpstr>1_デザインの設定</vt:lpstr>
      <vt:lpstr>51）ソフト面での観光事業の存続・展開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立岩 里生太（復興庁本庁）</dc:creator>
  <cp:lastModifiedBy>竜介 武田</cp:lastModifiedBy>
  <cp:revision>315</cp:revision>
  <dcterms:created xsi:type="dcterms:W3CDTF">2021-04-27T00:46:29Z</dcterms:created>
  <dcterms:modified xsi:type="dcterms:W3CDTF">2023-01-05T08:36:29Z</dcterms:modified>
</cp:coreProperties>
</file>