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 id="2147483674" r:id="rId2"/>
  </p:sldMasterIdLst>
  <p:notesMasterIdLst>
    <p:notesMasterId r:id="rId4"/>
  </p:notesMasterIdLst>
  <p:sldIdLst>
    <p:sldId id="322" r:id="rId3"/>
  </p:sldIdLst>
  <p:sldSz cx="9906000" cy="6858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12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 " initials=" " lastIdx="5" clrIdx="0">
    <p:extLst>
      <p:ext uri="{19B8F6BF-5375-455C-9EA6-DF929625EA0E}">
        <p15:presenceInfo xmlns:p15="http://schemas.microsoft.com/office/powerpoint/2012/main" userId=" " providerId="None"/>
      </p:ext>
    </p:extLst>
  </p:cmAuthor>
  <p:cmAuthor id="2" name="藤原 啓志（復興庁本庁）" initials="藤原" lastIdx="21" clrIdx="1">
    <p:extLst>
      <p:ext uri="{19B8F6BF-5375-455C-9EA6-DF929625EA0E}">
        <p15:presenceInfo xmlns:p15="http://schemas.microsoft.com/office/powerpoint/2012/main" userId="S-1-5-21-2022458152-3381638288-3706476089-18251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CC"/>
    <a:srgbClr val="0099CC"/>
    <a:srgbClr val="669900"/>
    <a:srgbClr val="FF9900"/>
    <a:srgbClr val="FFCC00"/>
    <a:srgbClr val="CCFFFF"/>
    <a:srgbClr val="3399FF"/>
    <a:srgbClr val="4472C4"/>
    <a:srgbClr val="33CC33"/>
    <a:srgbClr val="CC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427" autoAdjust="0"/>
    <p:restoredTop sz="94660"/>
  </p:normalViewPr>
  <p:slideViewPr>
    <p:cSldViewPr snapToGrid="0">
      <p:cViewPr varScale="1">
        <p:scale>
          <a:sx n="150" d="100"/>
          <a:sy n="150" d="100"/>
        </p:scale>
        <p:origin x="200" y="168"/>
      </p:cViewPr>
      <p:guideLst>
        <p:guide orient="horz" pos="2160"/>
        <p:guide pos="312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viewProps" Target="view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commentAuthors" Target="commentAuthors.xml"/><Relationship Id="rId4" Type="http://schemas.openxmlformats.org/officeDocument/2006/relationships/notesMaster" Target="notesMasters/notesMaster1.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B53EEF2-B4FD-40D2-AEF2-3015A601DEDD}" type="datetimeFigureOut">
              <a:rPr kumimoji="1" lang="ja-JP" altLang="en-US" smtClean="0"/>
              <a:t>2023/1/5</a:t>
            </a:fld>
            <a:endParaRPr kumimoji="1" lang="ja-JP" altLang="en-US"/>
          </a:p>
        </p:txBody>
      </p:sp>
      <p:sp>
        <p:nvSpPr>
          <p:cNvPr id="4" name="スライド イメージ プレースホルダー 3"/>
          <p:cNvSpPr>
            <a:spLocks noGrp="1" noRot="1" noChangeAspect="1"/>
          </p:cNvSpPr>
          <p:nvPr>
            <p:ph type="sldImg" idx="2"/>
          </p:nvPr>
        </p:nvSpPr>
        <p:spPr>
          <a:xfrm>
            <a:off x="1200150" y="1143000"/>
            <a:ext cx="44577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6789A7F-B578-475B-81AA-A7E34DC15318}" type="slidenum">
              <a:rPr kumimoji="1" lang="ja-JP" altLang="en-US" smtClean="0"/>
              <a:t>‹#›</a:t>
            </a:fld>
            <a:endParaRPr kumimoji="1" lang="ja-JP" altLang="en-US"/>
          </a:p>
        </p:txBody>
      </p:sp>
    </p:spTree>
    <p:extLst>
      <p:ext uri="{BB962C8B-B14F-4D97-AF65-F5344CB8AC3E}">
        <p14:creationId xmlns:p14="http://schemas.microsoft.com/office/powerpoint/2010/main" val="4228129966"/>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タイトル スライド">
    <p:spTree>
      <p:nvGrpSpPr>
        <p:cNvPr id="1" name=""/>
        <p:cNvGrpSpPr/>
        <p:nvPr/>
      </p:nvGrpSpPr>
      <p:grpSpPr>
        <a:xfrm>
          <a:off x="0" y="0"/>
          <a:ext cx="0" cy="0"/>
          <a:chOff x="0" y="0"/>
          <a:chExt cx="0" cy="0"/>
        </a:xfrm>
      </p:grpSpPr>
      <p:sp>
        <p:nvSpPr>
          <p:cNvPr id="7" name="Slide Number Placeholder 5"/>
          <p:cNvSpPr>
            <a:spLocks noGrp="1"/>
          </p:cNvSpPr>
          <p:nvPr>
            <p:ph type="sldNum" sz="quarter" idx="4"/>
          </p:nvPr>
        </p:nvSpPr>
        <p:spPr>
          <a:xfrm>
            <a:off x="9144000" y="6285053"/>
            <a:ext cx="762000" cy="572947"/>
          </a:xfrm>
          <a:prstGeom prst="rect">
            <a:avLst/>
          </a:prstGeom>
        </p:spPr>
        <p:txBody>
          <a:bodyPr vert="horz" lIns="91440" tIns="45720" rIns="91440" bIns="45720" rtlCol="0" anchor="ctr"/>
          <a:lstStyle>
            <a:lvl1pPr algn="r">
              <a:defRPr sz="3200">
                <a:solidFill>
                  <a:schemeClr val="tx1"/>
                </a:solidFill>
              </a:defRPr>
            </a:lvl1pPr>
          </a:lstStyle>
          <a:p>
            <a:fld id="{864B4664-5996-49A2-BC48-30B45CC7601B}" type="slidenum">
              <a:rPr kumimoji="1" lang="ja-JP" altLang="en-US" smtClean="0"/>
              <a:pPr/>
              <a:t>‹#›</a:t>
            </a:fld>
            <a:endParaRPr kumimoji="1" lang="ja-JP" altLang="en-US" dirty="0"/>
          </a:p>
        </p:txBody>
      </p:sp>
      <p:cxnSp>
        <p:nvCxnSpPr>
          <p:cNvPr id="9" name="直線コネクタ 8"/>
          <p:cNvCxnSpPr/>
          <p:nvPr/>
        </p:nvCxnSpPr>
        <p:spPr>
          <a:xfrm flipV="1">
            <a:off x="-3593" y="815068"/>
            <a:ext cx="9906000" cy="0"/>
          </a:xfrm>
          <a:prstGeom prst="line">
            <a:avLst/>
          </a:prstGeom>
          <a:ln w="57150">
            <a:solidFill>
              <a:schemeClr val="accent5"/>
            </a:solidFill>
          </a:ln>
        </p:spPr>
        <p:style>
          <a:lnRef idx="1">
            <a:schemeClr val="accent1"/>
          </a:lnRef>
          <a:fillRef idx="0">
            <a:schemeClr val="accent1"/>
          </a:fillRef>
          <a:effectRef idx="0">
            <a:schemeClr val="accent1"/>
          </a:effectRef>
          <a:fontRef idx="minor">
            <a:schemeClr val="tx1"/>
          </a:fontRef>
        </p:style>
      </p:cxnSp>
      <p:sp>
        <p:nvSpPr>
          <p:cNvPr id="11" name="タイトル 3"/>
          <p:cNvSpPr>
            <a:spLocks noGrp="1"/>
          </p:cNvSpPr>
          <p:nvPr>
            <p:ph type="title"/>
          </p:nvPr>
        </p:nvSpPr>
        <p:spPr>
          <a:xfrm>
            <a:off x="-3593" y="289362"/>
            <a:ext cx="8673031" cy="526126"/>
          </a:xfrm>
          <a:prstGeom prst="rect">
            <a:avLst/>
          </a:prstGeom>
        </p:spPr>
        <p:txBody>
          <a:bodyPr tIns="36000" bIns="0" anchor="ctr" anchorCtr="0"/>
          <a:lstStyle>
            <a:lvl1pPr>
              <a:defRPr sz="2000" b="0">
                <a:latin typeface="游ゴシック Medium" panose="020B0500000000000000" pitchFamily="50" charset="-128"/>
                <a:ea typeface="游ゴシック Medium" panose="020B0500000000000000" pitchFamily="50" charset="-128"/>
              </a:defRPr>
            </a:lvl1pPr>
          </a:lstStyle>
          <a:p>
            <a:endParaRPr kumimoji="1" lang="ja-JP" altLang="en-US" dirty="0"/>
          </a:p>
        </p:txBody>
      </p:sp>
    </p:spTree>
    <p:extLst>
      <p:ext uri="{BB962C8B-B14F-4D97-AF65-F5344CB8AC3E}">
        <p14:creationId xmlns:p14="http://schemas.microsoft.com/office/powerpoint/2010/main" val="31926275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pic>
        <p:nvPicPr>
          <p:cNvPr id="10" name="図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734901" y="-5153"/>
            <a:ext cx="1171099" cy="521770"/>
          </a:xfrm>
          <a:prstGeom prst="rect">
            <a:avLst/>
          </a:prstGeom>
        </p:spPr>
      </p:pic>
      <p:sp>
        <p:nvSpPr>
          <p:cNvPr id="2" name="タイトル 1"/>
          <p:cNvSpPr>
            <a:spLocks noGrp="1"/>
          </p:cNvSpPr>
          <p:nvPr>
            <p:ph type="title"/>
          </p:nvPr>
        </p:nvSpPr>
        <p:spPr>
          <a:xfrm>
            <a:off x="1941645" y="4800600"/>
            <a:ext cx="59436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941645"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8DBE35F6-EEBF-4276-AA13-8911048B2355}" type="datetime1">
              <a:rPr kumimoji="1" lang="ja-JP" altLang="en-US" smtClean="0"/>
              <a:t>2023/1/5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cxnSp>
        <p:nvCxnSpPr>
          <p:cNvPr id="8" name="直線コネクタ 7"/>
          <p:cNvCxnSpPr/>
          <p:nvPr userDrawn="1"/>
        </p:nvCxnSpPr>
        <p:spPr>
          <a:xfrm>
            <a:off x="0" y="548680"/>
            <a:ext cx="9906000" cy="0"/>
          </a:xfrm>
          <a:prstGeom prst="line">
            <a:avLst/>
          </a:prstGeom>
          <a:ln w="76200">
            <a:solidFill>
              <a:srgbClr val="4060A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190133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pic>
        <p:nvPicPr>
          <p:cNvPr id="9" name="図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734901" y="-5153"/>
            <a:ext cx="1171099" cy="521770"/>
          </a:xfrm>
          <a:prstGeom prst="rect">
            <a:avLst/>
          </a:prstGeom>
        </p:spPr>
      </p:pic>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10CD49D8-ACB2-40A4-9A18-BE04DB8672CE}" type="datetime1">
              <a:rPr kumimoji="1" lang="ja-JP" altLang="en-US" smtClean="0"/>
              <a:t>2023/1/5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cxnSp>
        <p:nvCxnSpPr>
          <p:cNvPr id="7" name="直線コネクタ 6"/>
          <p:cNvCxnSpPr/>
          <p:nvPr userDrawn="1"/>
        </p:nvCxnSpPr>
        <p:spPr>
          <a:xfrm>
            <a:off x="0" y="548680"/>
            <a:ext cx="9906000" cy="0"/>
          </a:xfrm>
          <a:prstGeom prst="line">
            <a:avLst/>
          </a:prstGeom>
          <a:ln w="76200">
            <a:solidFill>
              <a:srgbClr val="4060A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3940176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pic>
        <p:nvPicPr>
          <p:cNvPr id="9" name="図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734901" y="-5153"/>
            <a:ext cx="1171099" cy="521770"/>
          </a:xfrm>
          <a:prstGeom prst="rect">
            <a:avLst/>
          </a:prstGeom>
        </p:spPr>
      </p:pic>
      <p:sp>
        <p:nvSpPr>
          <p:cNvPr id="2" name="縦書きタイトル 1"/>
          <p:cNvSpPr>
            <a:spLocks noGrp="1"/>
          </p:cNvSpPr>
          <p:nvPr>
            <p:ph type="title" orient="vert"/>
          </p:nvPr>
        </p:nvSpPr>
        <p:spPr>
          <a:xfrm>
            <a:off x="7181850" y="274639"/>
            <a:ext cx="222885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95300" y="274639"/>
            <a:ext cx="652145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80D5C841-1964-4F1E-B9C0-7821D4D2B721}" type="datetime1">
              <a:rPr kumimoji="1" lang="ja-JP" altLang="en-US" smtClean="0"/>
              <a:t>2023/1/5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cxnSp>
        <p:nvCxnSpPr>
          <p:cNvPr id="7" name="直線コネクタ 6"/>
          <p:cNvCxnSpPr/>
          <p:nvPr userDrawn="1"/>
        </p:nvCxnSpPr>
        <p:spPr>
          <a:xfrm>
            <a:off x="0" y="548680"/>
            <a:ext cx="9906000" cy="0"/>
          </a:xfrm>
          <a:prstGeom prst="line">
            <a:avLst/>
          </a:prstGeom>
          <a:ln w="76200">
            <a:solidFill>
              <a:srgbClr val="4060A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2561257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基礎資料">
    <p:spTree>
      <p:nvGrpSpPr>
        <p:cNvPr id="1" name=""/>
        <p:cNvGrpSpPr/>
        <p:nvPr/>
      </p:nvGrpSpPr>
      <p:grpSpPr>
        <a:xfrm>
          <a:off x="0" y="0"/>
          <a:ext cx="0" cy="0"/>
          <a:chOff x="0" y="0"/>
          <a:chExt cx="0" cy="0"/>
        </a:xfrm>
      </p:grpSpPr>
      <p:pic>
        <p:nvPicPr>
          <p:cNvPr id="8" name="図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734901" y="-5153"/>
            <a:ext cx="1171099" cy="521770"/>
          </a:xfrm>
          <a:prstGeom prst="rect">
            <a:avLst/>
          </a:prstGeom>
        </p:spPr>
      </p:pic>
      <p:cxnSp>
        <p:nvCxnSpPr>
          <p:cNvPr id="6" name="直線コネクタ 5"/>
          <p:cNvCxnSpPr/>
          <p:nvPr userDrawn="1"/>
        </p:nvCxnSpPr>
        <p:spPr>
          <a:xfrm>
            <a:off x="0" y="548680"/>
            <a:ext cx="9906000" cy="0"/>
          </a:xfrm>
          <a:prstGeom prst="line">
            <a:avLst/>
          </a:prstGeom>
          <a:ln w="76200">
            <a:solidFill>
              <a:srgbClr val="4060A0"/>
            </a:solidFill>
          </a:ln>
        </p:spPr>
        <p:style>
          <a:lnRef idx="1">
            <a:schemeClr val="accent1"/>
          </a:lnRef>
          <a:fillRef idx="0">
            <a:schemeClr val="accent1"/>
          </a:fillRef>
          <a:effectRef idx="0">
            <a:schemeClr val="accent1"/>
          </a:effectRef>
          <a:fontRef idx="minor">
            <a:schemeClr val="tx1"/>
          </a:fontRef>
        </p:style>
      </p:cxnSp>
      <p:sp>
        <p:nvSpPr>
          <p:cNvPr id="13" name="日付プレースホルダー 12"/>
          <p:cNvSpPr>
            <a:spLocks noGrp="1"/>
          </p:cNvSpPr>
          <p:nvPr>
            <p:ph type="dt" sz="half" idx="10"/>
          </p:nvPr>
        </p:nvSpPr>
        <p:spPr/>
        <p:txBody>
          <a:bodyPr/>
          <a:lstStyle/>
          <a:p>
            <a:fld id="{04833C8C-B327-4EA0-844F-8EEFB002E2EB}" type="datetime1">
              <a:rPr kumimoji="1" lang="ja-JP" altLang="en-US" smtClean="0"/>
              <a:t>2023/1/5</a:t>
            </a:fld>
            <a:endParaRPr kumimoji="1" lang="ja-JP" altLang="en-US"/>
          </a:p>
        </p:txBody>
      </p:sp>
      <p:sp>
        <p:nvSpPr>
          <p:cNvPr id="14" name="フッター プレースホルダー 13"/>
          <p:cNvSpPr>
            <a:spLocks noGrp="1"/>
          </p:cNvSpPr>
          <p:nvPr>
            <p:ph type="ftr" sz="quarter" idx="11"/>
          </p:nvPr>
        </p:nvSpPr>
        <p:spPr/>
        <p:txBody>
          <a:bodyPr/>
          <a:lstStyle/>
          <a:p>
            <a:endParaRPr kumimoji="1" lang="ja-JP" altLang="en-US"/>
          </a:p>
        </p:txBody>
      </p:sp>
      <p:sp>
        <p:nvSpPr>
          <p:cNvPr id="15" name="スライド番号プレースホルダー 14"/>
          <p:cNvSpPr>
            <a:spLocks noGrp="1"/>
          </p:cNvSpPr>
          <p:nvPr>
            <p:ph type="sldNum" sz="quarter" idx="12"/>
          </p:nvPr>
        </p:nvSpPr>
        <p:spPr>
          <a:xfrm>
            <a:off x="8013393" y="6453337"/>
            <a:ext cx="1825292" cy="365125"/>
          </a:xfrm>
        </p:spPr>
        <p:txBody>
          <a:bodyPr/>
          <a:lstStyle>
            <a:lvl1pPr>
              <a:defRPr sz="2000"/>
            </a:lvl1pPr>
          </a:lstStyle>
          <a:p>
            <a:fld id="{BA4EB7A0-6E3F-4C1C-951C-B4307713EB76}" type="slidenum">
              <a:rPr lang="ja-JP" altLang="en-US" smtClean="0"/>
              <a:pPr/>
              <a:t>‹#›</a:t>
            </a:fld>
            <a:endParaRPr lang="ja-JP" altLang="en-US" dirty="0"/>
          </a:p>
        </p:txBody>
      </p:sp>
    </p:spTree>
    <p:extLst>
      <p:ext uri="{BB962C8B-B14F-4D97-AF65-F5344CB8AC3E}">
        <p14:creationId xmlns:p14="http://schemas.microsoft.com/office/powerpoint/2010/main" val="30307652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26"/>
            <a:ext cx="84201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421DD567-A947-457D-975E-9C53F420B8DD}" type="datetime1">
              <a:rPr kumimoji="1" lang="ja-JP" altLang="en-US" smtClean="0"/>
              <a:t>2023/1/5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spTree>
    <p:extLst>
      <p:ext uri="{BB962C8B-B14F-4D97-AF65-F5344CB8AC3E}">
        <p14:creationId xmlns:p14="http://schemas.microsoft.com/office/powerpoint/2010/main" val="35287220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3218C1E7-B5DA-4EEF-B2CA-01B476773B1C}" type="datetime1">
              <a:rPr kumimoji="1" lang="ja-JP" altLang="en-US" smtClean="0"/>
              <a:t>2023/1/5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spTree>
    <p:extLst>
      <p:ext uri="{BB962C8B-B14F-4D97-AF65-F5344CB8AC3E}">
        <p14:creationId xmlns:p14="http://schemas.microsoft.com/office/powerpoint/2010/main" val="19924309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01"/>
            <a:ext cx="84201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1559C42C-8EA6-475F-B33A-76732883B0C9}" type="datetime1">
              <a:rPr kumimoji="1" lang="ja-JP" altLang="en-US" smtClean="0"/>
              <a:t>2023/1/5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spTree>
    <p:extLst>
      <p:ext uri="{BB962C8B-B14F-4D97-AF65-F5344CB8AC3E}">
        <p14:creationId xmlns:p14="http://schemas.microsoft.com/office/powerpoint/2010/main" val="362800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9530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503555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82C9B6FA-D001-42C9-8972-6452FE41D2BC}" type="datetime1">
              <a:rPr kumimoji="1" lang="ja-JP" altLang="en-US" smtClean="0"/>
              <a:t>2023/1/5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spTree>
    <p:extLst>
      <p:ext uri="{BB962C8B-B14F-4D97-AF65-F5344CB8AC3E}">
        <p14:creationId xmlns:p14="http://schemas.microsoft.com/office/powerpoint/2010/main" val="35325166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5032111"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5032111"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F7B65642-682D-411E-BB6A-51A0DAAA95CD}" type="datetime1">
              <a:rPr kumimoji="1" lang="ja-JP" altLang="en-US" smtClean="0"/>
              <a:t>2023/1/5</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spTree>
    <p:extLst>
      <p:ext uri="{BB962C8B-B14F-4D97-AF65-F5344CB8AC3E}">
        <p14:creationId xmlns:p14="http://schemas.microsoft.com/office/powerpoint/2010/main" val="23740455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F0F47F95-F7B3-4F07-9A40-76E594F6C59B}" type="datetime1">
              <a:rPr kumimoji="1" lang="ja-JP" altLang="en-US" smtClean="0"/>
              <a:t>2023/1/5</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spTree>
    <p:extLst>
      <p:ext uri="{BB962C8B-B14F-4D97-AF65-F5344CB8AC3E}">
        <p14:creationId xmlns:p14="http://schemas.microsoft.com/office/powerpoint/2010/main" val="10492101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070257E4-776C-4AD5-96C3-0D5DBB61B70D}" type="datetime1">
              <a:rPr kumimoji="1" lang="ja-JP" altLang="en-US" smtClean="0"/>
              <a:t>2023/1/5</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spTree>
    <p:extLst>
      <p:ext uri="{BB962C8B-B14F-4D97-AF65-F5344CB8AC3E}">
        <p14:creationId xmlns:p14="http://schemas.microsoft.com/office/powerpoint/2010/main" val="31166918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872971" y="273051"/>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95300" y="1435101"/>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E1342F76-872E-4243-B0AB-29141852F7CD}" type="datetime1">
              <a:rPr kumimoji="1" lang="ja-JP" altLang="en-US" smtClean="0"/>
              <a:t>2023/1/5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spTree>
    <p:extLst>
      <p:ext uri="{BB962C8B-B14F-4D97-AF65-F5344CB8AC3E}">
        <p14:creationId xmlns:p14="http://schemas.microsoft.com/office/powerpoint/2010/main" val="3216510272"/>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13" Type="http://schemas.openxmlformats.org/officeDocument/2006/relationships/theme" Target="../theme/theme2.xml"/><Relationship Id="rId3" Type="http://schemas.openxmlformats.org/officeDocument/2006/relationships/slideLayout" Target="../slideLayouts/slideLayout4.xml"/><Relationship Id="rId7" Type="http://schemas.openxmlformats.org/officeDocument/2006/relationships/slideLayout" Target="../slideLayouts/slideLayout8.xml"/><Relationship Id="rId12" Type="http://schemas.openxmlformats.org/officeDocument/2006/relationships/slideLayout" Target="../slideLayouts/slideLayout13.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slideLayout" Target="../slideLayouts/slideLayout12.xml"/><Relationship Id="rId5" Type="http://schemas.openxmlformats.org/officeDocument/2006/relationships/slideLayout" Target="../slideLayouts/slideLayout6.xml"/><Relationship Id="rId10" Type="http://schemas.openxmlformats.org/officeDocument/2006/relationships/slideLayout" Target="../slideLayouts/slideLayout11.xml"/><Relationship Id="rId4" Type="http://schemas.openxmlformats.org/officeDocument/2006/relationships/slideLayout" Target="../slideLayouts/slideLayout5.xml"/><Relationship Id="rId9"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6" name="Slide Number Placeholder 5"/>
          <p:cNvSpPr>
            <a:spLocks noGrp="1"/>
          </p:cNvSpPr>
          <p:nvPr>
            <p:ph type="sldNum" sz="quarter" idx="4"/>
          </p:nvPr>
        </p:nvSpPr>
        <p:spPr>
          <a:xfrm>
            <a:off x="9144000" y="6285053"/>
            <a:ext cx="762000" cy="572947"/>
          </a:xfrm>
          <a:prstGeom prst="rect">
            <a:avLst/>
          </a:prstGeom>
        </p:spPr>
        <p:txBody>
          <a:bodyPr vert="horz" lIns="91440" tIns="45720" rIns="91440" bIns="45720" rtlCol="0" anchor="ctr"/>
          <a:lstStyle>
            <a:lvl1pPr algn="r">
              <a:defRPr sz="3200">
                <a:solidFill>
                  <a:schemeClr val="tx1"/>
                </a:solidFill>
              </a:defRPr>
            </a:lvl1pPr>
          </a:lstStyle>
          <a:p>
            <a:fld id="{864B4664-5996-49A2-BC48-30B45CC7601B}" type="slidenum">
              <a:rPr kumimoji="1" lang="ja-JP" altLang="en-US" smtClean="0"/>
              <a:pPr/>
              <a:t>‹#›</a:t>
            </a:fld>
            <a:endParaRPr kumimoji="1" lang="ja-JP" altLang="en-US"/>
          </a:p>
        </p:txBody>
      </p:sp>
    </p:spTree>
    <p:extLst>
      <p:ext uri="{BB962C8B-B14F-4D97-AF65-F5344CB8AC3E}">
        <p14:creationId xmlns:p14="http://schemas.microsoft.com/office/powerpoint/2010/main" val="8805499"/>
      </p:ext>
    </p:extLst>
  </p:cSld>
  <p:clrMap bg1="lt1" tx1="dk1" bg2="lt2" tx2="dk2" accent1="accent1" accent2="accent2" accent3="accent3" accent4="accent4" accent5="accent5" accent6="accent6" hlink="hlink" folHlink="folHlink"/>
  <p:sldLayoutIdLst>
    <p:sldLayoutId id="2147483673" r:id="rId1"/>
  </p:sldLayoutIdLst>
  <p:hf sldNum="0"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95300" y="274638"/>
            <a:ext cx="89154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95300" y="1600201"/>
            <a:ext cx="89154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95300" y="6356351"/>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36BA84A-AD4F-464B-A5A5-BF6DD19FB0A1}" type="datetime1">
              <a:rPr kumimoji="1" lang="ja-JP" altLang="en-US" smtClean="0"/>
              <a:t>2023/1/5</a:t>
            </a:fld>
            <a:endParaRPr kumimoji="1" lang="ja-JP" altLang="en-US"/>
          </a:p>
        </p:txBody>
      </p:sp>
      <p:sp>
        <p:nvSpPr>
          <p:cNvPr id="5" name="フッター プレースホルダー 4"/>
          <p:cNvSpPr>
            <a:spLocks noGrp="1"/>
          </p:cNvSpPr>
          <p:nvPr>
            <p:ph type="ftr" sz="quarter" idx="3"/>
          </p:nvPr>
        </p:nvSpPr>
        <p:spPr>
          <a:xfrm>
            <a:off x="3384550" y="6356351"/>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7099300" y="6356351"/>
            <a:ext cx="2311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1957F50-4A66-4DDC-B4A4-263B07EB8558}" type="slidenum">
              <a:rPr kumimoji="1" lang="ja-JP" altLang="en-US" smtClean="0"/>
              <a:t>‹#›</a:t>
            </a:fld>
            <a:endParaRPr kumimoji="1" lang="ja-JP" altLang="en-US"/>
          </a:p>
        </p:txBody>
      </p:sp>
    </p:spTree>
    <p:extLst>
      <p:ext uri="{BB962C8B-B14F-4D97-AF65-F5344CB8AC3E}">
        <p14:creationId xmlns:p14="http://schemas.microsoft.com/office/powerpoint/2010/main" val="4235399250"/>
      </p:ext>
    </p:extLst>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 id="2147483687" r:id="rId12"/>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正方形/長方形 8"/>
          <p:cNvSpPr/>
          <p:nvPr/>
        </p:nvSpPr>
        <p:spPr>
          <a:xfrm>
            <a:off x="105508" y="1707115"/>
            <a:ext cx="9683261" cy="256008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200" b="1" dirty="0">
                <a:solidFill>
                  <a:schemeClr val="tx1"/>
                </a:solidFill>
              </a:rPr>
              <a:t>【</a:t>
            </a:r>
            <a:r>
              <a:rPr kumimoji="1" lang="ja-JP" altLang="en-US" sz="1200" b="1" dirty="0">
                <a:solidFill>
                  <a:schemeClr val="tx1"/>
                </a:solidFill>
              </a:rPr>
              <a:t>東日本大震災における取組</a:t>
            </a:r>
            <a:r>
              <a:rPr kumimoji="1" lang="en-US" altLang="ja-JP" sz="1200" b="1" dirty="0">
                <a:solidFill>
                  <a:schemeClr val="tx1"/>
                </a:solidFill>
              </a:rPr>
              <a:t>】</a:t>
            </a:r>
          </a:p>
          <a:p>
            <a:pPr>
              <a:spcBef>
                <a:spcPts val="600"/>
              </a:spcBef>
            </a:pPr>
            <a:r>
              <a:rPr kumimoji="1" lang="ja-JP" altLang="en-US" sz="1200" b="1" dirty="0">
                <a:solidFill>
                  <a:schemeClr val="tx1"/>
                </a:solidFill>
              </a:rPr>
              <a:t>・水産業復興のための研究開発</a:t>
            </a:r>
            <a:r>
              <a:rPr kumimoji="1" lang="ja-JP" altLang="en-US" sz="1200" dirty="0">
                <a:solidFill>
                  <a:schemeClr val="tx1"/>
                </a:solidFill>
              </a:rPr>
              <a:t>（課題①） </a:t>
            </a:r>
            <a:r>
              <a:rPr kumimoji="1" lang="ja-JP" altLang="en-US" sz="1200" b="1" dirty="0">
                <a:solidFill>
                  <a:schemeClr val="tx1"/>
                </a:solidFill>
              </a:rPr>
              <a:t>　</a:t>
            </a:r>
            <a:endParaRPr kumimoji="1" lang="en-US" altLang="ja-JP" sz="1200" b="1" dirty="0">
              <a:solidFill>
                <a:schemeClr val="tx1"/>
              </a:solidFill>
            </a:endParaRPr>
          </a:p>
          <a:p>
            <a:pPr marL="182563" indent="-182563"/>
            <a:r>
              <a:rPr kumimoji="1" lang="ja-JP" altLang="en-US" sz="1200" dirty="0">
                <a:solidFill>
                  <a:schemeClr val="tx1"/>
                </a:solidFill>
                <a:latin typeface="游明朝" panose="02020400000000000000" pitchFamily="18" charset="-128"/>
                <a:ea typeface="游明朝" panose="02020400000000000000" pitchFamily="18" charset="-128"/>
              </a:rPr>
              <a:t>　　文部科学省では、水産業の復興支援を目的に、被災地域の海洋生態系の調査研究として、東北大学、東京大学大気海洋研究所、海洋研究開発機構が中心となり、</a:t>
            </a:r>
            <a:r>
              <a:rPr kumimoji="1" lang="en-US" altLang="ja-JP" sz="1200" dirty="0">
                <a:solidFill>
                  <a:schemeClr val="tx1"/>
                </a:solidFill>
                <a:latin typeface="游明朝" panose="02020400000000000000" pitchFamily="18" charset="-128"/>
                <a:ea typeface="游明朝" panose="02020400000000000000" pitchFamily="18" charset="-128"/>
              </a:rPr>
              <a:t>2011</a:t>
            </a:r>
            <a:r>
              <a:rPr kumimoji="1" lang="ja-JP" altLang="en-US" sz="1200" dirty="0">
                <a:solidFill>
                  <a:schemeClr val="tx1"/>
                </a:solidFill>
                <a:latin typeface="游明朝" panose="02020400000000000000" pitchFamily="18" charset="-128"/>
                <a:ea typeface="游明朝" panose="02020400000000000000" pitchFamily="18" charset="-128"/>
              </a:rPr>
              <a:t>年度から「東北マリンサイエンス拠点形成事業」を実施し、宮城県・岩手県沿岸域の漁業・養殖業における水産技術の開発を実施した。</a:t>
            </a:r>
            <a:endParaRPr kumimoji="1" lang="en-US" altLang="ja-JP" sz="1200" dirty="0">
              <a:solidFill>
                <a:schemeClr val="tx1"/>
              </a:solidFill>
              <a:latin typeface="游明朝" panose="02020400000000000000" pitchFamily="18" charset="-128"/>
              <a:ea typeface="游明朝" panose="02020400000000000000" pitchFamily="18" charset="-128"/>
            </a:endParaRPr>
          </a:p>
          <a:p>
            <a:pPr>
              <a:spcBef>
                <a:spcPts val="600"/>
              </a:spcBef>
            </a:pPr>
            <a:r>
              <a:rPr kumimoji="1" lang="ja-JP" altLang="en-US" sz="1200" b="1" dirty="0">
                <a:solidFill>
                  <a:schemeClr val="tx1"/>
                </a:solidFill>
              </a:rPr>
              <a:t>・最新技術の導入による新たなビジネスモデルの確立</a:t>
            </a:r>
            <a:r>
              <a:rPr kumimoji="1" lang="ja-JP" altLang="en-US" sz="1200" dirty="0">
                <a:solidFill>
                  <a:schemeClr val="tx1"/>
                </a:solidFill>
              </a:rPr>
              <a:t>（課題①）</a:t>
            </a:r>
            <a:endParaRPr kumimoji="1" lang="en-US" altLang="ja-JP" sz="1200" b="1" dirty="0">
              <a:solidFill>
                <a:schemeClr val="tx1"/>
              </a:solidFill>
            </a:endParaRPr>
          </a:p>
          <a:p>
            <a:pPr marL="177800" indent="-177800"/>
            <a:r>
              <a:rPr kumimoji="1" lang="ja-JP" altLang="en-US" sz="1200" dirty="0">
                <a:solidFill>
                  <a:schemeClr val="tx1"/>
                </a:solidFill>
                <a:latin typeface="游明朝" panose="02020400000000000000" pitchFamily="18" charset="-128"/>
                <a:ea typeface="游明朝" panose="02020400000000000000" pitchFamily="18" charset="-128"/>
              </a:rPr>
              <a:t>　　岩手県大船渡市の有限会社三陸とれたて市場では、最新の冷凍技術</a:t>
            </a:r>
            <a:r>
              <a:rPr kumimoji="1" lang="en-US" altLang="ja-JP" sz="1200" dirty="0">
                <a:solidFill>
                  <a:schemeClr val="tx1"/>
                </a:solidFill>
                <a:latin typeface="游明朝" panose="02020400000000000000" pitchFamily="18" charset="-128"/>
                <a:ea typeface="游明朝" panose="02020400000000000000" pitchFamily="18" charset="-128"/>
              </a:rPr>
              <a:t>CAS</a:t>
            </a:r>
            <a:r>
              <a:rPr kumimoji="1" lang="ja-JP" altLang="en-US" sz="1200" dirty="0">
                <a:solidFill>
                  <a:schemeClr val="tx1"/>
                </a:solidFill>
                <a:latin typeface="游明朝" panose="02020400000000000000" pitchFamily="18" charset="-128"/>
                <a:ea typeface="游明朝" panose="02020400000000000000" pitchFamily="18" charset="-128"/>
              </a:rPr>
              <a:t>（</a:t>
            </a:r>
            <a:r>
              <a:rPr kumimoji="1" lang="en-US" altLang="ja-JP" sz="1200" dirty="0">
                <a:solidFill>
                  <a:schemeClr val="tx1"/>
                </a:solidFill>
                <a:latin typeface="游明朝" panose="02020400000000000000" pitchFamily="18" charset="-128"/>
                <a:ea typeface="游明朝" panose="02020400000000000000" pitchFamily="18" charset="-128"/>
              </a:rPr>
              <a:t>Cells</a:t>
            </a:r>
            <a:r>
              <a:rPr kumimoji="1" lang="ja-JP" altLang="en-US" sz="1200" dirty="0">
                <a:solidFill>
                  <a:schemeClr val="tx1"/>
                </a:solidFill>
                <a:latin typeface="游明朝" panose="02020400000000000000" pitchFamily="18" charset="-128"/>
                <a:ea typeface="游明朝" panose="02020400000000000000" pitchFamily="18" charset="-128"/>
              </a:rPr>
              <a:t> </a:t>
            </a:r>
            <a:r>
              <a:rPr kumimoji="1" lang="en-US" altLang="ja-JP" sz="1200" dirty="0">
                <a:solidFill>
                  <a:schemeClr val="tx1"/>
                </a:solidFill>
                <a:latin typeface="游明朝" panose="02020400000000000000" pitchFamily="18" charset="-128"/>
                <a:ea typeface="游明朝" panose="02020400000000000000" pitchFamily="18" charset="-128"/>
              </a:rPr>
              <a:t>Alive</a:t>
            </a:r>
            <a:r>
              <a:rPr kumimoji="1" lang="ja-JP" altLang="en-US" sz="1200" dirty="0">
                <a:solidFill>
                  <a:schemeClr val="tx1"/>
                </a:solidFill>
                <a:latin typeface="游明朝" panose="02020400000000000000" pitchFamily="18" charset="-128"/>
                <a:ea typeface="游明朝" panose="02020400000000000000" pitchFamily="18" charset="-128"/>
              </a:rPr>
              <a:t> </a:t>
            </a:r>
            <a:r>
              <a:rPr kumimoji="1" lang="en-US" altLang="ja-JP" sz="1200" dirty="0">
                <a:solidFill>
                  <a:schemeClr val="tx1"/>
                </a:solidFill>
                <a:latin typeface="游明朝" panose="02020400000000000000" pitchFamily="18" charset="-128"/>
                <a:ea typeface="游明朝" panose="02020400000000000000" pitchFamily="18" charset="-128"/>
              </a:rPr>
              <a:t>System</a:t>
            </a:r>
            <a:r>
              <a:rPr kumimoji="1" lang="ja-JP" altLang="en-US" sz="1200" dirty="0">
                <a:solidFill>
                  <a:schemeClr val="tx1"/>
                </a:solidFill>
                <a:latin typeface="游明朝" panose="02020400000000000000" pitchFamily="18" charset="-128"/>
                <a:ea typeface="游明朝" panose="02020400000000000000" pitchFamily="18" charset="-128"/>
              </a:rPr>
              <a:t>）を導入し、品質向上を行うとともに、これを機に、これまで鮮魚中心だったビジネスモデルから、消費者視点を活かした付加価値の高い冷凍加工品にシフトした。</a:t>
            </a:r>
            <a:endParaRPr kumimoji="1" lang="en-US" altLang="ja-JP" sz="1200" dirty="0">
              <a:solidFill>
                <a:schemeClr val="tx1"/>
              </a:solidFill>
              <a:latin typeface="游明朝" panose="02020400000000000000" pitchFamily="18" charset="-128"/>
              <a:ea typeface="游明朝" panose="02020400000000000000" pitchFamily="18" charset="-128"/>
            </a:endParaRPr>
          </a:p>
          <a:p>
            <a:pPr marL="185738" indent="-185738">
              <a:spcBef>
                <a:spcPts val="600"/>
              </a:spcBef>
            </a:pPr>
            <a:r>
              <a:rPr kumimoji="1" lang="ja-JP" altLang="en-US" sz="1200" b="1" dirty="0">
                <a:solidFill>
                  <a:schemeClr val="tx1"/>
                </a:solidFill>
              </a:rPr>
              <a:t>・新たなアイデアを取り入れた商品開発による経営革新</a:t>
            </a:r>
            <a:r>
              <a:rPr kumimoji="1" lang="ja-JP" altLang="en-US" sz="1200" dirty="0">
                <a:solidFill>
                  <a:schemeClr val="tx1"/>
                </a:solidFill>
              </a:rPr>
              <a:t>（課題①②）</a:t>
            </a:r>
            <a:endParaRPr kumimoji="1" lang="en-US" altLang="ja-JP" sz="1200" b="1" dirty="0">
              <a:solidFill>
                <a:schemeClr val="tx1"/>
              </a:solidFill>
            </a:endParaRPr>
          </a:p>
          <a:p>
            <a:pPr marL="185738" indent="-185738"/>
            <a:r>
              <a:rPr kumimoji="1" lang="ja-JP" altLang="en-US" sz="1200" dirty="0">
                <a:solidFill>
                  <a:schemeClr val="tx1"/>
                </a:solidFill>
                <a:latin typeface="游明朝" panose="02020400000000000000" pitchFamily="18" charset="-128"/>
                <a:ea typeface="游明朝" panose="02020400000000000000" pitchFamily="18" charset="-128"/>
              </a:rPr>
              <a:t>　　宮城県気仙沼市の株式会社八葉水産では、復興庁の復興・創生インターン制度を積極的に活用して学生インターンを受け入れ、学生の新しいアイデアに基づいた商品開発やプロモーションを積極的に展開した。</a:t>
            </a:r>
            <a:endParaRPr kumimoji="1" lang="en-US" altLang="ja-JP" sz="1200" dirty="0">
              <a:solidFill>
                <a:schemeClr val="tx1"/>
              </a:solidFill>
            </a:endParaRPr>
          </a:p>
        </p:txBody>
      </p:sp>
      <p:sp>
        <p:nvSpPr>
          <p:cNvPr id="4" name="タイトル 3"/>
          <p:cNvSpPr>
            <a:spLocks noGrp="1"/>
          </p:cNvSpPr>
          <p:nvPr>
            <p:ph type="title"/>
          </p:nvPr>
        </p:nvSpPr>
        <p:spPr/>
        <p:txBody>
          <a:bodyPr/>
          <a:lstStyle/>
          <a:p>
            <a:r>
              <a:rPr lang="en-US" altLang="ja-JP" dirty="0"/>
              <a:t>49</a:t>
            </a:r>
            <a:r>
              <a:rPr lang="ja-JP" altLang="en-US" dirty="0"/>
              <a:t>）水産業の高度化・先進化</a:t>
            </a:r>
            <a:endParaRPr kumimoji="1" lang="ja-JP" altLang="en-US" dirty="0"/>
          </a:p>
        </p:txBody>
      </p:sp>
      <p:sp>
        <p:nvSpPr>
          <p:cNvPr id="5" name="正方形/長方形 4"/>
          <p:cNvSpPr/>
          <p:nvPr/>
        </p:nvSpPr>
        <p:spPr>
          <a:xfrm>
            <a:off x="1170" y="4623"/>
            <a:ext cx="2589630" cy="264495"/>
          </a:xfrm>
          <a:prstGeom prst="rect">
            <a:avLst/>
          </a:prstGeom>
          <a:solidFill>
            <a:srgbClr val="0066CC"/>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8000" bIns="0" rtlCol="0" anchor="ctr"/>
          <a:lstStyle/>
          <a:p>
            <a:pPr algn="l"/>
            <a:r>
              <a:rPr kumimoji="1" lang="ja-JP" altLang="en-US" sz="1400" b="1" dirty="0">
                <a:solidFill>
                  <a:schemeClr val="bg1"/>
                </a:solidFill>
              </a:rPr>
              <a:t>分野：</a:t>
            </a:r>
            <a:r>
              <a:rPr kumimoji="1" lang="en-US" altLang="ja-JP" sz="1400" b="1" dirty="0">
                <a:solidFill>
                  <a:schemeClr val="bg1"/>
                </a:solidFill>
              </a:rPr>
              <a:t>Ⅲ</a:t>
            </a:r>
            <a:r>
              <a:rPr kumimoji="1" lang="ja-JP" altLang="en-US" sz="1400" b="1" dirty="0">
                <a:solidFill>
                  <a:schemeClr val="bg1"/>
                </a:solidFill>
              </a:rPr>
              <a:t> 産業・生業の再生</a:t>
            </a:r>
            <a:endParaRPr kumimoji="1" lang="en-US" altLang="ja-JP" sz="1400" b="1" dirty="0">
              <a:solidFill>
                <a:schemeClr val="bg1"/>
              </a:solidFill>
            </a:endParaRPr>
          </a:p>
        </p:txBody>
      </p:sp>
      <p:sp>
        <p:nvSpPr>
          <p:cNvPr id="6" name="正方形/長方形 5"/>
          <p:cNvSpPr/>
          <p:nvPr/>
        </p:nvSpPr>
        <p:spPr>
          <a:xfrm>
            <a:off x="2592729" y="4623"/>
            <a:ext cx="4141445" cy="264495"/>
          </a:xfrm>
          <a:prstGeom prst="rect">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8000" bIns="0" rtlCol="0" anchor="ctr"/>
          <a:lstStyle/>
          <a:p>
            <a:r>
              <a:rPr kumimoji="1" lang="ja-JP" altLang="en-US" sz="1400" dirty="0">
                <a:solidFill>
                  <a:schemeClr val="tx1"/>
                </a:solidFill>
              </a:rPr>
              <a:t>大項目：３．農林水産業</a:t>
            </a:r>
            <a:endParaRPr kumimoji="1" lang="en-US" altLang="ja-JP" sz="1400" dirty="0">
              <a:solidFill>
                <a:schemeClr val="tx1"/>
              </a:solidFill>
            </a:endParaRPr>
          </a:p>
        </p:txBody>
      </p:sp>
      <p:sp>
        <p:nvSpPr>
          <p:cNvPr id="7" name="正方形/長方形 6"/>
          <p:cNvSpPr/>
          <p:nvPr/>
        </p:nvSpPr>
        <p:spPr>
          <a:xfrm>
            <a:off x="105508" y="950638"/>
            <a:ext cx="9683261" cy="724697"/>
          </a:xfrm>
          <a:prstGeom prst="rect">
            <a:avLst/>
          </a:prstGeom>
          <a:solidFill>
            <a:srgbClr val="FFFFCC"/>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08000" bIns="108000" rtlCol="0" anchor="ctr">
            <a:noAutofit/>
          </a:bodyPr>
          <a:lstStyle/>
          <a:p>
            <a:pPr>
              <a:lnSpc>
                <a:spcPts val="2400"/>
              </a:lnSpc>
            </a:pPr>
            <a:r>
              <a:rPr kumimoji="1" lang="en-US" altLang="ja-JP" sz="1600" dirty="0">
                <a:solidFill>
                  <a:schemeClr val="tx1"/>
                </a:solidFill>
                <a:latin typeface="ＭＳ ゴシック" panose="020B0609070205080204" pitchFamily="49" charset="-128"/>
                <a:ea typeface="ＭＳ ゴシック" panose="020B0609070205080204" pitchFamily="49" charset="-128"/>
              </a:rPr>
              <a:t>【</a:t>
            </a:r>
            <a:r>
              <a:rPr kumimoji="1" lang="ja-JP" altLang="en-US" sz="1600" dirty="0">
                <a:solidFill>
                  <a:schemeClr val="tx1"/>
                </a:solidFill>
                <a:latin typeface="ＭＳ ゴシック" panose="020B0609070205080204" pitchFamily="49" charset="-128"/>
                <a:ea typeface="ＭＳ ゴシック" panose="020B0609070205080204" pitchFamily="49" charset="-128"/>
              </a:rPr>
              <a:t>課題</a:t>
            </a:r>
            <a:r>
              <a:rPr kumimoji="1" lang="en-US" altLang="ja-JP" sz="1600" dirty="0">
                <a:solidFill>
                  <a:schemeClr val="tx1"/>
                </a:solidFill>
                <a:latin typeface="ＭＳ ゴシック" panose="020B0609070205080204" pitchFamily="49" charset="-128"/>
                <a:ea typeface="ＭＳ ゴシック" panose="020B0609070205080204" pitchFamily="49" charset="-128"/>
              </a:rPr>
              <a:t>】</a:t>
            </a:r>
            <a:r>
              <a:rPr kumimoji="1" lang="ja-JP" altLang="en-US" sz="1600" dirty="0">
                <a:solidFill>
                  <a:schemeClr val="tx1"/>
                </a:solidFill>
                <a:latin typeface="ＭＳ ゴシック" panose="020B0609070205080204" pitchFamily="49" charset="-128"/>
                <a:ea typeface="ＭＳ ゴシック" panose="020B0609070205080204" pitchFamily="49" charset="-128"/>
              </a:rPr>
              <a:t>① 水産業・水産加工業の新事業の創出をどのように進めるか</a:t>
            </a:r>
            <a:endParaRPr kumimoji="1" lang="en-US" altLang="ja-JP" sz="1600" dirty="0">
              <a:solidFill>
                <a:schemeClr val="tx1"/>
              </a:solidFill>
              <a:latin typeface="ＭＳ ゴシック" panose="020B0609070205080204" pitchFamily="49" charset="-128"/>
              <a:ea typeface="ＭＳ ゴシック" panose="020B0609070205080204" pitchFamily="49" charset="-128"/>
            </a:endParaRPr>
          </a:p>
          <a:p>
            <a:pPr defTabSz="579438">
              <a:lnSpc>
                <a:spcPts val="2400"/>
              </a:lnSpc>
            </a:pPr>
            <a:r>
              <a:rPr kumimoji="1" lang="ja-JP" altLang="en-US" sz="1600" dirty="0">
                <a:solidFill>
                  <a:schemeClr val="tx1"/>
                </a:solidFill>
                <a:latin typeface="ＭＳ ゴシック" panose="020B0609070205080204" pitchFamily="49" charset="-128"/>
                <a:ea typeface="ＭＳ ゴシック" panose="020B0609070205080204" pitchFamily="49" charset="-128"/>
              </a:rPr>
              <a:t>　　　　② 水産加工業の経営の高度化・多角化をどのように進めるか</a:t>
            </a:r>
          </a:p>
        </p:txBody>
      </p:sp>
      <p:sp>
        <p:nvSpPr>
          <p:cNvPr id="10" name="正方形/長方形 9"/>
          <p:cNvSpPr/>
          <p:nvPr/>
        </p:nvSpPr>
        <p:spPr>
          <a:xfrm>
            <a:off x="105508" y="4339749"/>
            <a:ext cx="9683261" cy="1912535"/>
          </a:xfrm>
          <a:prstGeom prst="rect">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08000" bIns="0" rtlCol="0" anchor="t" anchorCtr="0">
            <a:noAutofit/>
          </a:bodyPr>
          <a:lstStyle/>
          <a:p>
            <a:r>
              <a:rPr kumimoji="1" lang="en-US" altLang="ja-JP" sz="1600" dirty="0">
                <a:solidFill>
                  <a:schemeClr val="tx1"/>
                </a:solidFill>
                <a:latin typeface="ＭＳ ゴシック" panose="020B0609070205080204" pitchFamily="49" charset="-128"/>
                <a:ea typeface="ＭＳ ゴシック" panose="020B0609070205080204" pitchFamily="49" charset="-128"/>
              </a:rPr>
              <a:t>【</a:t>
            </a:r>
            <a:r>
              <a:rPr kumimoji="1" lang="ja-JP" altLang="en-US" sz="1600" dirty="0">
                <a:solidFill>
                  <a:schemeClr val="tx1"/>
                </a:solidFill>
                <a:latin typeface="ＭＳ ゴシック" panose="020B0609070205080204" pitchFamily="49" charset="-128"/>
                <a:ea typeface="ＭＳ ゴシック" panose="020B0609070205080204" pitchFamily="49" charset="-128"/>
              </a:rPr>
              <a:t>教訓・ノウハウ</a:t>
            </a:r>
            <a:r>
              <a:rPr kumimoji="1" lang="en-US" altLang="ja-JP" sz="1600" dirty="0">
                <a:solidFill>
                  <a:schemeClr val="tx1"/>
                </a:solidFill>
                <a:latin typeface="ＭＳ ゴシック" panose="020B0609070205080204" pitchFamily="49" charset="-128"/>
                <a:ea typeface="ＭＳ ゴシック" panose="020B0609070205080204" pitchFamily="49" charset="-128"/>
              </a:rPr>
              <a:t>】</a:t>
            </a:r>
          </a:p>
          <a:p>
            <a:pPr>
              <a:spcBef>
                <a:spcPts val="600"/>
              </a:spcBef>
            </a:pPr>
            <a:r>
              <a:rPr kumimoji="1" lang="en-US" altLang="ja-JP" sz="1600" dirty="0">
                <a:solidFill>
                  <a:schemeClr val="tx1"/>
                </a:solidFill>
                <a:latin typeface="ＭＳ ゴシック" panose="020B0609070205080204" pitchFamily="49" charset="-128"/>
                <a:ea typeface="ＭＳ ゴシック" panose="020B0609070205080204" pitchFamily="49" charset="-128"/>
              </a:rPr>
              <a:t>① </a:t>
            </a:r>
            <a:r>
              <a:rPr kumimoji="1" lang="ja-JP" altLang="en-US" sz="1600" dirty="0">
                <a:solidFill>
                  <a:schemeClr val="tx1"/>
                </a:solidFill>
                <a:latin typeface="ＭＳ ゴシック" panose="020B0609070205080204" pitchFamily="49" charset="-128"/>
                <a:ea typeface="ＭＳ ゴシック" panose="020B0609070205080204" pitchFamily="49" charset="-128"/>
              </a:rPr>
              <a:t>新技術を導入して付加価値の高い商品を開発し新たなビジネスモデルを創出する</a:t>
            </a:r>
          </a:p>
          <a:p>
            <a:pPr marL="378000" indent="-446088"/>
            <a:r>
              <a:rPr kumimoji="1" lang="ja-JP" altLang="en-US" sz="1200" dirty="0">
                <a:solidFill>
                  <a:schemeClr val="tx1"/>
                </a:solidFill>
                <a:latin typeface="ＭＳ 明朝" panose="02020609040205080304" pitchFamily="17" charset="-128"/>
                <a:ea typeface="ＭＳ 明朝" panose="02020609040205080304" pitchFamily="17" charset="-128"/>
              </a:rPr>
              <a:t>　・ 新たな技術を活用して、消費者のニーズに対応した高付加価値商品を開発する。</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marL="378000" indent="-446088"/>
            <a:r>
              <a:rPr kumimoji="1" lang="ja-JP" altLang="en-US" sz="1200" dirty="0">
                <a:solidFill>
                  <a:schemeClr val="tx1"/>
                </a:solidFill>
                <a:latin typeface="ＭＳ 明朝" panose="02020609040205080304" pitchFamily="17" charset="-128"/>
                <a:ea typeface="ＭＳ 明朝" panose="02020609040205080304" pitchFamily="17" charset="-128"/>
              </a:rPr>
              <a:t>　・ 大学や研究機関の研究開発の成果を活用して生産性の高い漁業・養殖業を推進する。</a:t>
            </a:r>
          </a:p>
          <a:p>
            <a:pPr>
              <a:spcBef>
                <a:spcPts val="600"/>
              </a:spcBef>
            </a:pPr>
            <a:r>
              <a:rPr kumimoji="1" lang="ja-JP" altLang="en-US" sz="1600" dirty="0">
                <a:solidFill>
                  <a:schemeClr val="tx1"/>
                </a:solidFill>
                <a:latin typeface="ＭＳ ゴシック" panose="020B0609070205080204" pitchFamily="49" charset="-128"/>
                <a:ea typeface="ＭＳ ゴシック" panose="020B0609070205080204" pitchFamily="49" charset="-128"/>
              </a:rPr>
              <a:t>② 市場の変化に的確に対応して柔軟な発想で経営革新を展開する</a:t>
            </a:r>
            <a:endParaRPr kumimoji="1" lang="ja-JP" altLang="en-US" sz="1200" dirty="0">
              <a:solidFill>
                <a:schemeClr val="tx1"/>
              </a:solidFill>
              <a:latin typeface="ＭＳ ゴシック" panose="020B0609070205080204" pitchFamily="49" charset="-128"/>
              <a:ea typeface="ＭＳ ゴシック" panose="020B0609070205080204" pitchFamily="49" charset="-128"/>
            </a:endParaRPr>
          </a:p>
          <a:p>
            <a:pPr marL="378000" indent="-363538"/>
            <a:r>
              <a:rPr kumimoji="1" lang="ja-JP" altLang="en-US" sz="1200" dirty="0">
                <a:solidFill>
                  <a:schemeClr val="tx1"/>
                </a:solidFill>
                <a:latin typeface="ＭＳ 明朝" panose="02020609040205080304" pitchFamily="17" charset="-128"/>
                <a:ea typeface="ＭＳ 明朝" panose="02020609040205080304" pitchFamily="17" charset="-128"/>
              </a:rPr>
              <a:t>　・ 消費者ニーズや市場の変化を的確に把握し、自社の個性や強みを活かした経営戦略を構築する。</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marL="378000" indent="-363538"/>
            <a:r>
              <a:rPr kumimoji="1" lang="ja-JP" altLang="en-US" sz="1200" dirty="0">
                <a:solidFill>
                  <a:schemeClr val="tx1"/>
                </a:solidFill>
                <a:latin typeface="ＭＳ 明朝" panose="02020609040205080304" pitchFamily="17" charset="-128"/>
                <a:ea typeface="ＭＳ 明朝" panose="02020609040205080304" pitchFamily="17" charset="-128"/>
              </a:rPr>
              <a:t>　・ 作業体験などを通して交流を拡大し、地域の水産業を活性化する。</a:t>
            </a:r>
            <a:endParaRPr kumimoji="1" lang="en-US" altLang="ja-JP" sz="1200" dirty="0">
              <a:solidFill>
                <a:schemeClr val="tx1"/>
              </a:solidFill>
              <a:latin typeface="ＭＳ 明朝" panose="02020609040205080304" pitchFamily="17" charset="-128"/>
              <a:ea typeface="ＭＳ 明朝" panose="02020609040205080304" pitchFamily="17" charset="-128"/>
            </a:endParaRPr>
          </a:p>
        </p:txBody>
      </p:sp>
      <p:grpSp>
        <p:nvGrpSpPr>
          <p:cNvPr id="11" name="グループ化 10"/>
          <p:cNvGrpSpPr/>
          <p:nvPr/>
        </p:nvGrpSpPr>
        <p:grpSpPr>
          <a:xfrm>
            <a:off x="6724649" y="4968"/>
            <a:ext cx="3181876" cy="264495"/>
            <a:chOff x="6724649" y="293893"/>
            <a:chExt cx="3181876" cy="264495"/>
          </a:xfrm>
        </p:grpSpPr>
        <p:grpSp>
          <p:nvGrpSpPr>
            <p:cNvPr id="12" name="グループ化 11"/>
            <p:cNvGrpSpPr/>
            <p:nvPr/>
          </p:nvGrpSpPr>
          <p:grpSpPr>
            <a:xfrm>
              <a:off x="6724649" y="293893"/>
              <a:ext cx="3181876" cy="264495"/>
              <a:chOff x="6724649" y="293893"/>
              <a:chExt cx="3181876" cy="264495"/>
            </a:xfrm>
          </p:grpSpPr>
          <p:sp>
            <p:nvSpPr>
              <p:cNvPr id="14" name="正方形/長方形 13"/>
              <p:cNvSpPr/>
              <p:nvPr/>
            </p:nvSpPr>
            <p:spPr>
              <a:xfrm>
                <a:off x="6724649" y="293893"/>
                <a:ext cx="795600" cy="26449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応急</a:t>
                </a:r>
                <a:endParaRPr kumimoji="1" lang="en-US" altLang="ja-JP" sz="1200" b="1" dirty="0">
                  <a:solidFill>
                    <a:schemeClr val="bg1"/>
                  </a:solidFill>
                </a:endParaRPr>
              </a:p>
            </p:txBody>
          </p:sp>
          <p:sp>
            <p:nvSpPr>
              <p:cNvPr id="15" name="正方形/長方形 14"/>
              <p:cNvSpPr/>
              <p:nvPr/>
            </p:nvSpPr>
            <p:spPr>
              <a:xfrm>
                <a:off x="7519725" y="293893"/>
                <a:ext cx="795600" cy="26449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復旧</a:t>
                </a:r>
                <a:endParaRPr kumimoji="1" lang="en-US" altLang="ja-JP" sz="1200" b="1" dirty="0">
                  <a:solidFill>
                    <a:schemeClr val="bg1"/>
                  </a:solidFill>
                </a:endParaRPr>
              </a:p>
            </p:txBody>
          </p:sp>
          <p:sp>
            <p:nvSpPr>
              <p:cNvPr id="16" name="正方形/長方形 15"/>
              <p:cNvSpPr/>
              <p:nvPr/>
            </p:nvSpPr>
            <p:spPr>
              <a:xfrm>
                <a:off x="83153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復興前期</a:t>
                </a:r>
                <a:endParaRPr kumimoji="1" lang="en-US" altLang="ja-JP" sz="1200" b="1" dirty="0">
                  <a:solidFill>
                    <a:schemeClr val="bg1"/>
                  </a:solidFill>
                </a:endParaRPr>
              </a:p>
            </p:txBody>
          </p:sp>
          <p:sp>
            <p:nvSpPr>
              <p:cNvPr id="17" name="正方形/長方形 16"/>
              <p:cNvSpPr/>
              <p:nvPr/>
            </p:nvSpPr>
            <p:spPr>
              <a:xfrm>
                <a:off x="91109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復興後期</a:t>
                </a:r>
                <a:endParaRPr kumimoji="1" lang="en-US" altLang="ja-JP" sz="1200" b="1" dirty="0">
                  <a:solidFill>
                    <a:schemeClr val="bg1"/>
                  </a:solidFill>
                </a:endParaRPr>
              </a:p>
            </p:txBody>
          </p:sp>
        </p:grpSp>
        <p:sp>
          <p:nvSpPr>
            <p:cNvPr id="13" name="正方形/長方形 12"/>
            <p:cNvSpPr/>
            <p:nvPr/>
          </p:nvSpPr>
          <p:spPr>
            <a:xfrm>
              <a:off x="6725173" y="293893"/>
              <a:ext cx="3181352" cy="264495"/>
            </a:xfrm>
            <a:prstGeom prst="rect">
              <a:avLst/>
            </a:prstGeom>
            <a:no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lIns="0" tIns="18000" rIns="72000" bIns="0" rtlCol="0" anchor="ctr"/>
            <a:lstStyle/>
            <a:p>
              <a:endParaRPr kumimoji="1" lang="en-US" altLang="ja-JP" sz="1400" dirty="0">
                <a:solidFill>
                  <a:schemeClr val="tx1"/>
                </a:solidFill>
              </a:endParaRPr>
            </a:p>
          </p:txBody>
        </p:sp>
      </p:grpSp>
    </p:spTree>
    <p:extLst>
      <p:ext uri="{BB962C8B-B14F-4D97-AF65-F5344CB8AC3E}">
        <p14:creationId xmlns:p14="http://schemas.microsoft.com/office/powerpoint/2010/main" val="977805362"/>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デザインの設定">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5305</TotalTime>
  <Words>428</Words>
  <Application>Microsoft Macintosh PowerPoint</Application>
  <PresentationFormat>A4 210 x 297 mm</PresentationFormat>
  <Paragraphs>23</Paragraphs>
  <Slides>1</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2</vt:i4>
      </vt:variant>
      <vt:variant>
        <vt:lpstr>スライド タイトル</vt:lpstr>
      </vt:variant>
      <vt:variant>
        <vt:i4>1</vt:i4>
      </vt:variant>
    </vt:vector>
  </HeadingPairs>
  <TitlesOfParts>
    <vt:vector size="10" baseType="lpstr">
      <vt:lpstr>ＭＳ ゴシック</vt:lpstr>
      <vt:lpstr>ＭＳ 明朝</vt:lpstr>
      <vt:lpstr>游ゴシック</vt:lpstr>
      <vt:lpstr>游ゴシック Medium</vt:lpstr>
      <vt:lpstr>游明朝</vt:lpstr>
      <vt:lpstr>Arial</vt:lpstr>
      <vt:lpstr>Calibri</vt:lpstr>
      <vt:lpstr>Office テーマ</vt:lpstr>
      <vt:lpstr>1_デザインの設定</vt:lpstr>
      <vt:lpstr>49）水産業の高度化・先進化</vt:lpstr>
    </vt:vector>
  </TitlesOfParts>
  <Company>内閣府</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立岩 里生太（復興庁本庁）</dc:creator>
  <cp:lastModifiedBy>竜介 武田</cp:lastModifiedBy>
  <cp:revision>313</cp:revision>
  <dcterms:created xsi:type="dcterms:W3CDTF">2021-04-27T00:46:29Z</dcterms:created>
  <dcterms:modified xsi:type="dcterms:W3CDTF">2023-01-05T08:35:53Z</dcterms:modified>
</cp:coreProperties>
</file>