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4"/>
  </p:notesMasterIdLst>
  <p:sldIdLst>
    <p:sldId id="336"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27" autoAdjust="0"/>
    <p:restoredTop sz="94660"/>
  </p:normalViewPr>
  <p:slideViewPr>
    <p:cSldViewPr snapToGrid="0">
      <p:cViewPr varScale="1">
        <p:scale>
          <a:sx n="150" d="100"/>
          <a:sy n="150" d="100"/>
        </p:scale>
        <p:origin x="2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07114"/>
            <a:ext cx="9683261" cy="24584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・任期付職員の採用による職員確保</a:t>
            </a:r>
            <a:r>
              <a:rPr kumimoji="1" lang="ja-JP" altLang="en-US" sz="1200" dirty="0">
                <a:solidFill>
                  <a:schemeClr val="tx1"/>
                </a:solidFill>
              </a:rPr>
              <a:t>（課題①） </a:t>
            </a:r>
            <a:r>
              <a:rPr kumimoji="1" lang="ja-JP" altLang="en-US" sz="1200" b="1" dirty="0">
                <a:solidFill>
                  <a:schemeClr val="tx1"/>
                </a:solidFill>
              </a:rPr>
              <a:t>　　</a:t>
            </a:r>
            <a:endParaRPr kumimoji="1" lang="en-US" altLang="ja-JP" sz="1200" b="1"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東京都では、中長期にわたって被災地での業務に従事する職員を派遣するため、全国に先駆けて、一般任期付職員を採用し、被災市町村に派遣する新たなスキームを導入。</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indent="-182563">
              <a:spcBef>
                <a:spcPts val="600"/>
              </a:spcBef>
            </a:pPr>
            <a:r>
              <a:rPr kumimoji="1" lang="ja-JP" altLang="en-US" sz="1200" b="1" dirty="0">
                <a:solidFill>
                  <a:schemeClr val="tx1"/>
                </a:solidFill>
              </a:rPr>
              <a:t>・復興庁スキームによる任期付職員の採用</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復興庁では、一般公募により非常勤国家公務員を採用し、被災市町村に派遣し、復興業務を直接支援する取組を</a:t>
            </a:r>
            <a:r>
              <a:rPr kumimoji="1" lang="en-US" altLang="ja-JP" sz="1200" dirty="0">
                <a:solidFill>
                  <a:schemeClr val="tx1"/>
                </a:solidFill>
                <a:latin typeface="游明朝" panose="02020400000000000000" pitchFamily="18" charset="-128"/>
                <a:ea typeface="游明朝" panose="02020400000000000000" pitchFamily="18" charset="-128"/>
              </a:rPr>
              <a:t>2013</a:t>
            </a:r>
            <a:r>
              <a:rPr kumimoji="1" lang="ja-JP" altLang="en-US" sz="1200" dirty="0">
                <a:solidFill>
                  <a:schemeClr val="tx1"/>
                </a:solidFill>
                <a:latin typeface="游明朝" panose="02020400000000000000" pitchFamily="18" charset="-128"/>
                <a:ea typeface="游明朝" panose="02020400000000000000" pitchFamily="18" charset="-128"/>
              </a:rPr>
              <a:t>年から実施。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・派遣元・派遣先による派遣職員への配慮</a:t>
            </a:r>
            <a:r>
              <a:rPr kumimoji="1" lang="ja-JP" altLang="en-US" sz="1200" dirty="0">
                <a:solidFill>
                  <a:schemeClr val="tx1"/>
                </a:solidFill>
              </a:rPr>
              <a:t>（課題②）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岩手県釜石市に職員を派遣した愛知県東海市では、釜石市内にアパートの空きが少なく、また、仮設住宅は市街地から遠いことから、市がホテルを借上げ、宿泊場所を確保。</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岩手県山田町では、派遣職員全体に年１回のストレスチェックと、気軽に相談できる機会として月２回臨床心理士によるカウンセリングの場を用意することで職員の精神状態に配慮した。</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62</a:t>
            </a:r>
            <a:r>
              <a:rPr lang="ja-JP" altLang="en-US" dirty="0"/>
              <a:t>）長期にわたる職員派遣の継続</a:t>
            </a:r>
            <a:endParaRPr kumimoji="1" lang="ja-JP" altLang="en-US" dirty="0"/>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Ⅳ</a:t>
            </a:r>
            <a:r>
              <a:rPr kumimoji="1" lang="ja-JP" altLang="en-US" sz="1400" b="1" dirty="0">
                <a:solidFill>
                  <a:schemeClr val="bg1"/>
                </a:solidFill>
              </a:rPr>
              <a:t> 協働と継承</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r>
              <a:rPr kumimoji="1" lang="ja-JP" altLang="en-US" sz="1400" dirty="0">
                <a:solidFill>
                  <a:schemeClr val="tx1"/>
                </a:solidFill>
              </a:rPr>
              <a:t>大項目：２．行政機関相互の連携</a:t>
            </a:r>
            <a:endParaRPr kumimoji="1" lang="en-US" altLang="ja-JP" sz="1400" dirty="0">
              <a:solidFill>
                <a:schemeClr val="tx1"/>
              </a:solidFill>
            </a:endParaRPr>
          </a:p>
        </p:txBody>
      </p:sp>
      <p:sp>
        <p:nvSpPr>
          <p:cNvPr id="8" name="正方形/長方形 7"/>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応援地方公共団体は復興期における応援職員をどのように確保するか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長期派遣職員の負担軽減にどのように配慮するか</a:t>
            </a:r>
          </a:p>
        </p:txBody>
      </p:sp>
      <p:sp>
        <p:nvSpPr>
          <p:cNvPr id="10" name="正方形/長方形 9"/>
          <p:cNvSpPr/>
          <p:nvPr/>
        </p:nvSpPr>
        <p:spPr>
          <a:xfrm>
            <a:off x="105508" y="4245906"/>
            <a:ext cx="9683261" cy="231575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応援地方公共団体は任期付職員や職員</a:t>
            </a:r>
            <a:r>
              <a:rPr kumimoji="1" lang="en-US" altLang="ja-JP" sz="1600" dirty="0">
                <a:solidFill>
                  <a:schemeClr val="tx1"/>
                </a:solidFill>
                <a:latin typeface="ＭＳ ゴシック" panose="020B0609070205080204" pitchFamily="49" charset="-128"/>
                <a:ea typeface="ＭＳ ゴシック" panose="020B0609070205080204" pitchFamily="49" charset="-128"/>
              </a:rPr>
              <a:t>OB</a:t>
            </a:r>
            <a:r>
              <a:rPr kumimoji="1" lang="ja-JP" altLang="en-US" sz="1600" dirty="0">
                <a:solidFill>
                  <a:schemeClr val="tx1"/>
                </a:solidFill>
                <a:latin typeface="ＭＳ ゴシック" panose="020B0609070205080204" pitchFamily="49" charset="-128"/>
                <a:ea typeface="ＭＳ ゴシック" panose="020B0609070205080204" pitchFamily="49" charset="-128"/>
              </a:rPr>
              <a:t>の再任用の活用により応援職員を中長期に派遣する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応援職員を任期付職員として採用し中長期に派遣する。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長期間の派遣によって派遣元の業務執行体制が維持できるよう、</a:t>
            </a:r>
            <a:r>
              <a:rPr kumimoji="1" lang="en-US" altLang="ja-JP" sz="1200" dirty="0">
                <a:solidFill>
                  <a:schemeClr val="tx1"/>
                </a:solidFill>
                <a:latin typeface="ＭＳ 明朝" panose="02020609040205080304" pitchFamily="17" charset="-128"/>
                <a:ea typeface="ＭＳ 明朝" panose="02020609040205080304" pitchFamily="17" charset="-128"/>
              </a:rPr>
              <a:t>OB</a:t>
            </a:r>
            <a:r>
              <a:rPr kumimoji="1" lang="ja-JP" altLang="en-US" sz="1200" dirty="0">
                <a:solidFill>
                  <a:schemeClr val="tx1"/>
                </a:solidFill>
                <a:latin typeface="ＭＳ 明朝" panose="02020609040205080304" pitchFamily="17" charset="-128"/>
                <a:ea typeface="ＭＳ 明朝" panose="02020609040205080304" pitchFamily="17" charset="-128"/>
              </a:rPr>
              <a:t>のネットワークを活用し、臨時任用職員として補充する。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06000" indent="-355600">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応援地方公共団体は被災地方公共団体と調整の上、派遣職員の生活環境や心身のケアなど、派遣職員の負担軽減に配慮する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現地活動拠点などで派遣職員との面談の機会を設け、派遣者のケアを行う。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同じ職場の職員を２人１組で派遣するなど、勤務や精神面での負担を軽減する。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派遣が中長期になる場合は、被災した地方公共団体において派遣職員の宿泊場所を確保する。</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79702546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5309</TotalTime>
  <Words>465</Words>
  <Application>Microsoft Macintosh PowerPoint</Application>
  <PresentationFormat>A4 210 x 297 mm</PresentationFormat>
  <Paragraphs>25</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vt:i4>
      </vt:variant>
    </vt:vector>
  </HeadingPairs>
  <TitlesOfParts>
    <vt:vector size="10"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62）長期にわたる職員派遣の継続</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竜介 武田</cp:lastModifiedBy>
  <cp:revision>330</cp:revision>
  <dcterms:created xsi:type="dcterms:W3CDTF">2021-04-27T00:46:29Z</dcterms:created>
  <dcterms:modified xsi:type="dcterms:W3CDTF">2023-01-05T08:40:32Z</dcterms:modified>
</cp:coreProperties>
</file>