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3674" r:id="rId2"/>
  </p:sldMasterIdLst>
  <p:notesMasterIdLst>
    <p:notesMasterId r:id="rId5"/>
  </p:notesMasterIdLst>
  <p:sldIdLst>
    <p:sldId id="335" r:id="rId3"/>
    <p:sldId id="345" r:id="rId4"/>
  </p:sldIdLst>
  <p:sldSz cx="9906000" cy="6858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 " initials=" " lastIdx="5" clrIdx="0">
    <p:extLst>
      <p:ext uri="{19B8F6BF-5375-455C-9EA6-DF929625EA0E}">
        <p15:presenceInfo xmlns:p15="http://schemas.microsoft.com/office/powerpoint/2012/main" userId=" " providerId="None"/>
      </p:ext>
    </p:extLst>
  </p:cmAuthor>
  <p:cmAuthor id="2" name="藤原 啓志（復興庁本庁）" initials="藤原" lastIdx="21" clrIdx="1">
    <p:extLst>
      <p:ext uri="{19B8F6BF-5375-455C-9EA6-DF929625EA0E}">
        <p15:presenceInfo xmlns:p15="http://schemas.microsoft.com/office/powerpoint/2012/main" userId="S-1-5-21-2022458152-3381638288-3706476089-18251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CC"/>
    <a:srgbClr val="0099CC"/>
    <a:srgbClr val="669900"/>
    <a:srgbClr val="FF9900"/>
    <a:srgbClr val="FFCC00"/>
    <a:srgbClr val="CCFFFF"/>
    <a:srgbClr val="3399FF"/>
    <a:srgbClr val="4472C4"/>
    <a:srgbClr val="33CC33"/>
    <a:srgbClr val="CC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427" autoAdjust="0"/>
    <p:restoredTop sz="94660"/>
  </p:normalViewPr>
  <p:slideViewPr>
    <p:cSldViewPr snapToGrid="0">
      <p:cViewPr varScale="1">
        <p:scale>
          <a:sx n="150" d="100"/>
          <a:sy n="150" d="100"/>
        </p:scale>
        <p:origin x="200" y="168"/>
      </p:cViewPr>
      <p:guideLst>
        <p:guide orient="horz" pos="2160"/>
        <p:guide pos="312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B53EEF2-B4FD-40D2-AEF2-3015A601DEDD}" type="datetimeFigureOut">
              <a:rPr kumimoji="1" lang="ja-JP" altLang="en-US" smtClean="0"/>
              <a:t>2023/1/5</a:t>
            </a:fld>
            <a:endParaRPr kumimoji="1" lang="ja-JP" altLang="en-US"/>
          </a:p>
        </p:txBody>
      </p:sp>
      <p:sp>
        <p:nvSpPr>
          <p:cNvPr id="4" name="スライド イメージ プレースホルダー 3"/>
          <p:cNvSpPr>
            <a:spLocks noGrp="1" noRot="1" noChangeAspect="1"/>
          </p:cNvSpPr>
          <p:nvPr>
            <p:ph type="sldImg" idx="2"/>
          </p:nvPr>
        </p:nvSpPr>
        <p:spPr>
          <a:xfrm>
            <a:off x="1200150" y="1143000"/>
            <a:ext cx="44577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6789A7F-B578-475B-81AA-A7E34DC15318}" type="slidenum">
              <a:rPr kumimoji="1" lang="ja-JP" altLang="en-US" smtClean="0"/>
              <a:t>‹#›</a:t>
            </a:fld>
            <a:endParaRPr kumimoji="1" lang="ja-JP" altLang="en-US"/>
          </a:p>
        </p:txBody>
      </p:sp>
    </p:spTree>
    <p:extLst>
      <p:ext uri="{BB962C8B-B14F-4D97-AF65-F5344CB8AC3E}">
        <p14:creationId xmlns:p14="http://schemas.microsoft.com/office/powerpoint/2010/main" val="422812996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タイトル スライド">
    <p:spTree>
      <p:nvGrpSpPr>
        <p:cNvPr id="1" name=""/>
        <p:cNvGrpSpPr/>
        <p:nvPr/>
      </p:nvGrpSpPr>
      <p:grpSpPr>
        <a:xfrm>
          <a:off x="0" y="0"/>
          <a:ext cx="0" cy="0"/>
          <a:chOff x="0" y="0"/>
          <a:chExt cx="0" cy="0"/>
        </a:xfrm>
      </p:grpSpPr>
      <p:sp>
        <p:nvSpPr>
          <p:cNvPr id="7" name="Slide Number Placeholder 5"/>
          <p:cNvSpPr>
            <a:spLocks noGrp="1"/>
          </p:cNvSpPr>
          <p:nvPr>
            <p:ph type="sldNum" sz="quarter" idx="4"/>
          </p:nvPr>
        </p:nvSpPr>
        <p:spPr>
          <a:xfrm>
            <a:off x="9144000" y="6285053"/>
            <a:ext cx="762000" cy="572947"/>
          </a:xfrm>
          <a:prstGeom prst="rect">
            <a:avLst/>
          </a:prstGeom>
        </p:spPr>
        <p:txBody>
          <a:bodyPr vert="horz" lIns="91440" tIns="45720" rIns="91440" bIns="45720" rtlCol="0" anchor="ctr"/>
          <a:lstStyle>
            <a:lvl1pPr algn="r">
              <a:defRPr sz="3200">
                <a:solidFill>
                  <a:schemeClr val="tx1"/>
                </a:solidFill>
              </a:defRPr>
            </a:lvl1pPr>
          </a:lstStyle>
          <a:p>
            <a:fld id="{864B4664-5996-49A2-BC48-30B45CC7601B}" type="slidenum">
              <a:rPr kumimoji="1" lang="ja-JP" altLang="en-US" smtClean="0"/>
              <a:pPr/>
              <a:t>‹#›</a:t>
            </a:fld>
            <a:endParaRPr kumimoji="1" lang="ja-JP" altLang="en-US" dirty="0"/>
          </a:p>
        </p:txBody>
      </p:sp>
      <p:cxnSp>
        <p:nvCxnSpPr>
          <p:cNvPr id="9" name="直線コネクタ 8"/>
          <p:cNvCxnSpPr/>
          <p:nvPr/>
        </p:nvCxnSpPr>
        <p:spPr>
          <a:xfrm flipV="1">
            <a:off x="-3593" y="815068"/>
            <a:ext cx="9906000" cy="0"/>
          </a:xfrm>
          <a:prstGeom prst="line">
            <a:avLst/>
          </a:prstGeom>
          <a:ln w="57150">
            <a:solidFill>
              <a:schemeClr val="accent5"/>
            </a:solidFill>
          </a:ln>
        </p:spPr>
        <p:style>
          <a:lnRef idx="1">
            <a:schemeClr val="accent1"/>
          </a:lnRef>
          <a:fillRef idx="0">
            <a:schemeClr val="accent1"/>
          </a:fillRef>
          <a:effectRef idx="0">
            <a:schemeClr val="accent1"/>
          </a:effectRef>
          <a:fontRef idx="minor">
            <a:schemeClr val="tx1"/>
          </a:fontRef>
        </p:style>
      </p:cxnSp>
      <p:sp>
        <p:nvSpPr>
          <p:cNvPr id="11" name="タイトル 3"/>
          <p:cNvSpPr>
            <a:spLocks noGrp="1"/>
          </p:cNvSpPr>
          <p:nvPr>
            <p:ph type="title"/>
          </p:nvPr>
        </p:nvSpPr>
        <p:spPr>
          <a:xfrm>
            <a:off x="-3593" y="289362"/>
            <a:ext cx="8673031" cy="526126"/>
          </a:xfrm>
          <a:prstGeom prst="rect">
            <a:avLst/>
          </a:prstGeom>
        </p:spPr>
        <p:txBody>
          <a:bodyPr tIns="36000" bIns="0" anchor="ctr" anchorCtr="0"/>
          <a:lstStyle>
            <a:lvl1pPr>
              <a:defRPr sz="2000" b="0">
                <a:latin typeface="游ゴシック Medium" panose="020B0500000000000000" pitchFamily="50" charset="-128"/>
                <a:ea typeface="游ゴシック Medium" panose="020B0500000000000000" pitchFamily="50" charset="-128"/>
              </a:defRPr>
            </a:lvl1pPr>
          </a:lstStyle>
          <a:p>
            <a:endParaRPr kumimoji="1" lang="ja-JP" altLang="en-US" dirty="0"/>
          </a:p>
        </p:txBody>
      </p:sp>
    </p:spTree>
    <p:extLst>
      <p:ext uri="{BB962C8B-B14F-4D97-AF65-F5344CB8AC3E}">
        <p14:creationId xmlns:p14="http://schemas.microsoft.com/office/powerpoint/2010/main" val="31926275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pic>
        <p:nvPicPr>
          <p:cNvPr id="10" name="図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734901" y="-5153"/>
            <a:ext cx="1171099" cy="521770"/>
          </a:xfrm>
          <a:prstGeom prst="rect">
            <a:avLst/>
          </a:prstGeom>
        </p:spPr>
      </p:pic>
      <p:sp>
        <p:nvSpPr>
          <p:cNvPr id="2" name="タイトル 1"/>
          <p:cNvSpPr>
            <a:spLocks noGrp="1"/>
          </p:cNvSpPr>
          <p:nvPr>
            <p:ph type="title"/>
          </p:nvPr>
        </p:nvSpPr>
        <p:spPr>
          <a:xfrm>
            <a:off x="1941645" y="4800600"/>
            <a:ext cx="59436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8DBE35F6-EEBF-4276-AA13-8911048B2355}" type="datetime1">
              <a:rPr kumimoji="1" lang="ja-JP" altLang="en-US" smtClean="0"/>
              <a:t>2023/1/5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cxnSp>
        <p:nvCxnSpPr>
          <p:cNvPr id="8" name="直線コネクタ 7"/>
          <p:cNvCxnSpPr/>
          <p:nvPr userDrawn="1"/>
        </p:nvCxnSpPr>
        <p:spPr>
          <a:xfrm>
            <a:off x="0" y="548680"/>
            <a:ext cx="9906000" cy="0"/>
          </a:xfrm>
          <a:prstGeom prst="line">
            <a:avLst/>
          </a:prstGeom>
          <a:ln w="76200">
            <a:solidFill>
              <a:srgbClr val="4060A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190133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pic>
        <p:nvPicPr>
          <p:cNvPr id="9" name="図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734901" y="-5153"/>
            <a:ext cx="1171099" cy="521770"/>
          </a:xfrm>
          <a:prstGeom prst="rect">
            <a:avLst/>
          </a:prstGeom>
        </p:spPr>
      </p:pic>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10CD49D8-ACB2-40A4-9A18-BE04DB8672CE}" type="datetime1">
              <a:rPr kumimoji="1" lang="ja-JP" altLang="en-US" smtClean="0"/>
              <a:t>2023/1/5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cxnSp>
        <p:nvCxnSpPr>
          <p:cNvPr id="7" name="直線コネクタ 6"/>
          <p:cNvCxnSpPr/>
          <p:nvPr userDrawn="1"/>
        </p:nvCxnSpPr>
        <p:spPr>
          <a:xfrm>
            <a:off x="0" y="548680"/>
            <a:ext cx="9906000" cy="0"/>
          </a:xfrm>
          <a:prstGeom prst="line">
            <a:avLst/>
          </a:prstGeom>
          <a:ln w="76200">
            <a:solidFill>
              <a:srgbClr val="4060A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3940176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pic>
        <p:nvPicPr>
          <p:cNvPr id="9" name="図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734901" y="-5153"/>
            <a:ext cx="1171099" cy="521770"/>
          </a:xfrm>
          <a:prstGeom prst="rect">
            <a:avLst/>
          </a:prstGeom>
        </p:spPr>
      </p:pic>
      <p:sp>
        <p:nvSpPr>
          <p:cNvPr id="2" name="縦書きタイトル 1"/>
          <p:cNvSpPr>
            <a:spLocks noGrp="1"/>
          </p:cNvSpPr>
          <p:nvPr>
            <p:ph type="title" orient="vert"/>
          </p:nvPr>
        </p:nvSpPr>
        <p:spPr>
          <a:xfrm>
            <a:off x="7181850" y="274639"/>
            <a:ext cx="222885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95300" y="274639"/>
            <a:ext cx="652145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80D5C841-1964-4F1E-B9C0-7821D4D2B721}" type="datetime1">
              <a:rPr kumimoji="1" lang="ja-JP" altLang="en-US" smtClean="0"/>
              <a:t>2023/1/5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cxnSp>
        <p:nvCxnSpPr>
          <p:cNvPr id="7" name="直線コネクタ 6"/>
          <p:cNvCxnSpPr/>
          <p:nvPr userDrawn="1"/>
        </p:nvCxnSpPr>
        <p:spPr>
          <a:xfrm>
            <a:off x="0" y="548680"/>
            <a:ext cx="9906000" cy="0"/>
          </a:xfrm>
          <a:prstGeom prst="line">
            <a:avLst/>
          </a:prstGeom>
          <a:ln w="76200">
            <a:solidFill>
              <a:srgbClr val="4060A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2561257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基礎資料">
    <p:spTree>
      <p:nvGrpSpPr>
        <p:cNvPr id="1" name=""/>
        <p:cNvGrpSpPr/>
        <p:nvPr/>
      </p:nvGrpSpPr>
      <p:grpSpPr>
        <a:xfrm>
          <a:off x="0" y="0"/>
          <a:ext cx="0" cy="0"/>
          <a:chOff x="0" y="0"/>
          <a:chExt cx="0" cy="0"/>
        </a:xfrm>
      </p:grpSpPr>
      <p:pic>
        <p:nvPicPr>
          <p:cNvPr id="8" name="図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734901" y="-5153"/>
            <a:ext cx="1171099" cy="521770"/>
          </a:xfrm>
          <a:prstGeom prst="rect">
            <a:avLst/>
          </a:prstGeom>
        </p:spPr>
      </p:pic>
      <p:cxnSp>
        <p:nvCxnSpPr>
          <p:cNvPr id="6" name="直線コネクタ 5"/>
          <p:cNvCxnSpPr/>
          <p:nvPr userDrawn="1"/>
        </p:nvCxnSpPr>
        <p:spPr>
          <a:xfrm>
            <a:off x="0" y="548680"/>
            <a:ext cx="9906000" cy="0"/>
          </a:xfrm>
          <a:prstGeom prst="line">
            <a:avLst/>
          </a:prstGeom>
          <a:ln w="76200">
            <a:solidFill>
              <a:srgbClr val="4060A0"/>
            </a:solidFill>
          </a:ln>
        </p:spPr>
        <p:style>
          <a:lnRef idx="1">
            <a:schemeClr val="accent1"/>
          </a:lnRef>
          <a:fillRef idx="0">
            <a:schemeClr val="accent1"/>
          </a:fillRef>
          <a:effectRef idx="0">
            <a:schemeClr val="accent1"/>
          </a:effectRef>
          <a:fontRef idx="minor">
            <a:schemeClr val="tx1"/>
          </a:fontRef>
        </p:style>
      </p:cxnSp>
      <p:sp>
        <p:nvSpPr>
          <p:cNvPr id="13" name="日付プレースホルダー 12"/>
          <p:cNvSpPr>
            <a:spLocks noGrp="1"/>
          </p:cNvSpPr>
          <p:nvPr>
            <p:ph type="dt" sz="half" idx="10"/>
          </p:nvPr>
        </p:nvSpPr>
        <p:spPr/>
        <p:txBody>
          <a:bodyPr/>
          <a:lstStyle/>
          <a:p>
            <a:fld id="{04833C8C-B327-4EA0-844F-8EEFB002E2EB}" type="datetime1">
              <a:rPr kumimoji="1" lang="ja-JP" altLang="en-US" smtClean="0"/>
              <a:t>2023/1/5</a:t>
            </a:fld>
            <a:endParaRPr kumimoji="1" lang="ja-JP" altLang="en-US"/>
          </a:p>
        </p:txBody>
      </p:sp>
      <p:sp>
        <p:nvSpPr>
          <p:cNvPr id="14" name="フッター プレースホルダー 13"/>
          <p:cNvSpPr>
            <a:spLocks noGrp="1"/>
          </p:cNvSpPr>
          <p:nvPr>
            <p:ph type="ftr" sz="quarter" idx="11"/>
          </p:nvPr>
        </p:nvSpPr>
        <p:spPr/>
        <p:txBody>
          <a:bodyPr/>
          <a:lstStyle/>
          <a:p>
            <a:endParaRPr kumimoji="1" lang="ja-JP" altLang="en-US"/>
          </a:p>
        </p:txBody>
      </p:sp>
      <p:sp>
        <p:nvSpPr>
          <p:cNvPr id="15" name="スライド番号プレースホルダー 14"/>
          <p:cNvSpPr>
            <a:spLocks noGrp="1"/>
          </p:cNvSpPr>
          <p:nvPr>
            <p:ph type="sldNum" sz="quarter" idx="12"/>
          </p:nvPr>
        </p:nvSpPr>
        <p:spPr>
          <a:xfrm>
            <a:off x="8013393" y="6453337"/>
            <a:ext cx="1825292" cy="365125"/>
          </a:xfrm>
        </p:spPr>
        <p:txBody>
          <a:bodyPr/>
          <a:lstStyle>
            <a:lvl1pPr>
              <a:defRPr sz="2000"/>
            </a:lvl1pPr>
          </a:lstStyle>
          <a:p>
            <a:fld id="{BA4EB7A0-6E3F-4C1C-951C-B4307713EB76}" type="slidenum">
              <a:rPr lang="ja-JP" altLang="en-US" smtClean="0"/>
              <a:pPr/>
              <a:t>‹#›</a:t>
            </a:fld>
            <a:endParaRPr lang="ja-JP" altLang="en-US" dirty="0"/>
          </a:p>
        </p:txBody>
      </p:sp>
    </p:spTree>
    <p:extLst>
      <p:ext uri="{BB962C8B-B14F-4D97-AF65-F5344CB8AC3E}">
        <p14:creationId xmlns:p14="http://schemas.microsoft.com/office/powerpoint/2010/main" val="30307652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26"/>
            <a:ext cx="84201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421DD567-A947-457D-975E-9C53F420B8DD}" type="datetime1">
              <a:rPr kumimoji="1" lang="ja-JP" altLang="en-US" smtClean="0"/>
              <a:t>2023/1/5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35287220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3218C1E7-B5DA-4EEF-B2CA-01B476773B1C}" type="datetime1">
              <a:rPr kumimoji="1" lang="ja-JP" altLang="en-US" smtClean="0"/>
              <a:t>2023/1/5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19924309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01"/>
            <a:ext cx="84201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1559C42C-8EA6-475F-B33A-76732883B0C9}" type="datetime1">
              <a:rPr kumimoji="1" lang="ja-JP" altLang="en-US" smtClean="0"/>
              <a:t>2023/1/5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362800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9530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503555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82C9B6FA-D001-42C9-8972-6452FE41D2BC}" type="datetime1">
              <a:rPr kumimoji="1" lang="ja-JP" altLang="en-US" smtClean="0"/>
              <a:t>2023/1/5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35325166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F7B65642-682D-411E-BB6A-51A0DAAA95CD}" type="datetime1">
              <a:rPr kumimoji="1" lang="ja-JP" altLang="en-US" smtClean="0"/>
              <a:t>2023/1/5</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23740455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F0F47F95-F7B3-4F07-9A40-76E594F6C59B}" type="datetime1">
              <a:rPr kumimoji="1" lang="ja-JP" altLang="en-US" smtClean="0"/>
              <a:t>2023/1/5</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10492101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070257E4-776C-4AD5-96C3-0D5DBB61B70D}" type="datetime1">
              <a:rPr kumimoji="1" lang="ja-JP" altLang="en-US" smtClean="0"/>
              <a:t>2023/1/5</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31166918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872971"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95300"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E1342F76-872E-4243-B0AB-29141852F7CD}" type="datetime1">
              <a:rPr kumimoji="1" lang="ja-JP" altLang="en-US" smtClean="0"/>
              <a:t>2023/1/5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3216510272"/>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13" Type="http://schemas.openxmlformats.org/officeDocument/2006/relationships/theme" Target="../theme/theme2.xml"/><Relationship Id="rId3" Type="http://schemas.openxmlformats.org/officeDocument/2006/relationships/slideLayout" Target="../slideLayouts/slideLayout4.xml"/><Relationship Id="rId7" Type="http://schemas.openxmlformats.org/officeDocument/2006/relationships/slideLayout" Target="../slideLayouts/slideLayout8.xml"/><Relationship Id="rId12" Type="http://schemas.openxmlformats.org/officeDocument/2006/relationships/slideLayout" Target="../slideLayouts/slideLayout13.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slideLayout" Target="../slideLayouts/slideLayout12.xml"/><Relationship Id="rId5" Type="http://schemas.openxmlformats.org/officeDocument/2006/relationships/slideLayout" Target="../slideLayouts/slideLayout6.xml"/><Relationship Id="rId10" Type="http://schemas.openxmlformats.org/officeDocument/2006/relationships/slideLayout" Target="../slideLayouts/slideLayout11.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9144000" y="6285053"/>
            <a:ext cx="762000" cy="572947"/>
          </a:xfrm>
          <a:prstGeom prst="rect">
            <a:avLst/>
          </a:prstGeom>
        </p:spPr>
        <p:txBody>
          <a:bodyPr vert="horz" lIns="91440" tIns="45720" rIns="91440" bIns="45720" rtlCol="0" anchor="ctr"/>
          <a:lstStyle>
            <a:lvl1pPr algn="r">
              <a:defRPr sz="3200">
                <a:solidFill>
                  <a:schemeClr val="tx1"/>
                </a:solidFill>
              </a:defRPr>
            </a:lvl1pPr>
          </a:lstStyle>
          <a:p>
            <a:fld id="{864B4664-5996-49A2-BC48-30B45CC7601B}" type="slidenum">
              <a:rPr kumimoji="1" lang="ja-JP" altLang="en-US" smtClean="0"/>
              <a:pPr/>
              <a:t>‹#›</a:t>
            </a:fld>
            <a:endParaRPr kumimoji="1" lang="ja-JP" altLang="en-US"/>
          </a:p>
        </p:txBody>
      </p:sp>
    </p:spTree>
    <p:extLst>
      <p:ext uri="{BB962C8B-B14F-4D97-AF65-F5344CB8AC3E}">
        <p14:creationId xmlns:p14="http://schemas.microsoft.com/office/powerpoint/2010/main" val="8805499"/>
      </p:ext>
    </p:extLst>
  </p:cSld>
  <p:clrMap bg1="lt1" tx1="dk1" bg2="lt2" tx2="dk2" accent1="accent1" accent2="accent2" accent3="accent3" accent4="accent4" accent5="accent5" accent6="accent6" hlink="hlink" folHlink="folHlink"/>
  <p:sldLayoutIdLst>
    <p:sldLayoutId id="2147483673" r:id="rId1"/>
  </p:sldLayoutIdLst>
  <p:hf sldNum="0"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95300" y="1600201"/>
            <a:ext cx="89154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95300" y="6356351"/>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36BA84A-AD4F-464B-A5A5-BF6DD19FB0A1}" type="datetime1">
              <a:rPr kumimoji="1" lang="ja-JP" altLang="en-US" smtClean="0"/>
              <a:t>2023/1/5</a:t>
            </a:fld>
            <a:endParaRPr kumimoji="1" lang="ja-JP" altLang="en-US"/>
          </a:p>
        </p:txBody>
      </p:sp>
      <p:sp>
        <p:nvSpPr>
          <p:cNvPr id="5" name="フッター プレースホルダー 4"/>
          <p:cNvSpPr>
            <a:spLocks noGrp="1"/>
          </p:cNvSpPr>
          <p:nvPr>
            <p:ph type="ftr" sz="quarter" idx="3"/>
          </p:nvPr>
        </p:nvSpPr>
        <p:spPr>
          <a:xfrm>
            <a:off x="3384550" y="6356351"/>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7099300" y="6356351"/>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4235399250"/>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7" r:id="rId12"/>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p:cNvSpPr/>
          <p:nvPr/>
        </p:nvSpPr>
        <p:spPr>
          <a:xfrm>
            <a:off x="105508" y="1764835"/>
            <a:ext cx="9683261" cy="322219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200" b="1" dirty="0">
                <a:solidFill>
                  <a:schemeClr val="tx1"/>
                </a:solidFill>
              </a:rPr>
              <a:t>【</a:t>
            </a:r>
            <a:r>
              <a:rPr kumimoji="1" lang="ja-JP" altLang="en-US" sz="1200" b="1" dirty="0">
                <a:solidFill>
                  <a:schemeClr val="tx1"/>
                </a:solidFill>
              </a:rPr>
              <a:t>東日本大震災における取組</a:t>
            </a:r>
            <a:r>
              <a:rPr kumimoji="1" lang="en-US" altLang="ja-JP" sz="1200" b="1" dirty="0">
                <a:solidFill>
                  <a:schemeClr val="tx1"/>
                </a:solidFill>
              </a:rPr>
              <a:t>】</a:t>
            </a:r>
          </a:p>
          <a:p>
            <a:pPr>
              <a:spcBef>
                <a:spcPts val="600"/>
              </a:spcBef>
            </a:pPr>
            <a:r>
              <a:rPr kumimoji="1" lang="ja-JP" altLang="en-US" sz="1200" b="1" dirty="0">
                <a:solidFill>
                  <a:schemeClr val="tx1"/>
                </a:solidFill>
              </a:rPr>
              <a:t>・複数部署を一括して派遣する「行政丸ごと支援」</a:t>
            </a:r>
            <a:r>
              <a:rPr kumimoji="1" lang="ja-JP" altLang="en-US" sz="1200" dirty="0">
                <a:solidFill>
                  <a:schemeClr val="tx1"/>
                </a:solidFill>
              </a:rPr>
              <a:t> （課題①）</a:t>
            </a:r>
            <a:endParaRPr kumimoji="1" lang="en-US" altLang="ja-JP" sz="1200" b="1" dirty="0">
              <a:solidFill>
                <a:schemeClr val="tx1"/>
              </a:solidFill>
            </a:endParaRPr>
          </a:p>
          <a:p>
            <a:r>
              <a:rPr kumimoji="1" lang="ja-JP" altLang="en-US" sz="1200" dirty="0">
                <a:solidFill>
                  <a:schemeClr val="tx1"/>
                </a:solidFill>
              </a:rPr>
              <a:t>　　</a:t>
            </a:r>
            <a:r>
              <a:rPr kumimoji="1" lang="ja-JP" altLang="en-US" sz="1200" dirty="0">
                <a:solidFill>
                  <a:schemeClr val="tx1"/>
                </a:solidFill>
                <a:latin typeface="游明朝" panose="02020400000000000000" pitchFamily="18" charset="-128"/>
                <a:ea typeface="游明朝" panose="02020400000000000000" pitchFamily="18" charset="-128"/>
              </a:rPr>
              <a:t>名古屋市では、岩手県陸前高田市に対し、窓口業務、土木、財務など複数部署を一括して職員を派遣した。</a:t>
            </a:r>
            <a:endParaRPr kumimoji="1" lang="en-US" altLang="ja-JP" sz="1200" dirty="0">
              <a:solidFill>
                <a:schemeClr val="tx1"/>
              </a:solidFill>
              <a:latin typeface="游明朝" panose="02020400000000000000" pitchFamily="18" charset="-128"/>
              <a:ea typeface="游明朝" panose="02020400000000000000" pitchFamily="18" charset="-128"/>
            </a:endParaRPr>
          </a:p>
          <a:p>
            <a:pPr>
              <a:spcBef>
                <a:spcPts val="600"/>
              </a:spcBef>
            </a:pPr>
            <a:r>
              <a:rPr kumimoji="1" lang="ja-JP" altLang="en-US" sz="1200" b="1" dirty="0">
                <a:solidFill>
                  <a:schemeClr val="tx1"/>
                </a:solidFill>
              </a:rPr>
              <a:t>・全国知事会等による職員派遣</a:t>
            </a:r>
            <a:r>
              <a:rPr kumimoji="1" lang="ja-JP" altLang="en-US" sz="1200" dirty="0">
                <a:solidFill>
                  <a:schemeClr val="tx1"/>
                </a:solidFill>
              </a:rPr>
              <a:t>（課題①）</a:t>
            </a:r>
            <a:endParaRPr kumimoji="1" lang="en-US" altLang="ja-JP" sz="1200" b="1" dirty="0">
              <a:solidFill>
                <a:schemeClr val="tx1"/>
              </a:solidFill>
            </a:endParaRPr>
          </a:p>
          <a:p>
            <a:pPr marL="185738" indent="-185738"/>
            <a:r>
              <a:rPr kumimoji="1" lang="ja-JP" altLang="en-US" sz="1200" dirty="0">
                <a:solidFill>
                  <a:schemeClr val="tx1"/>
                </a:solidFill>
                <a:latin typeface="游明朝" panose="02020400000000000000" pitchFamily="18" charset="-128"/>
                <a:ea typeface="游明朝" panose="02020400000000000000" pitchFamily="18" charset="-128"/>
              </a:rPr>
              <a:t>　　東日本大震災では「緊急広域災害対策本部」を設置し、ブロックを通さず、被災県から直接依頼を受けて各被災県への人材の派遣、物資の供給を実施。</a:t>
            </a:r>
            <a:endParaRPr kumimoji="1" lang="en-US" altLang="ja-JP" sz="1200" dirty="0">
              <a:solidFill>
                <a:schemeClr val="tx1"/>
              </a:solidFill>
              <a:latin typeface="游明朝" panose="02020400000000000000" pitchFamily="18" charset="-128"/>
              <a:ea typeface="游明朝" panose="02020400000000000000" pitchFamily="18" charset="-128"/>
            </a:endParaRPr>
          </a:p>
          <a:p>
            <a:pPr>
              <a:spcBef>
                <a:spcPts val="600"/>
              </a:spcBef>
            </a:pPr>
            <a:r>
              <a:rPr kumimoji="1" lang="ja-JP" altLang="en-US" sz="1200" b="1" dirty="0">
                <a:solidFill>
                  <a:schemeClr val="tx1"/>
                </a:solidFill>
              </a:rPr>
              <a:t>・総務省と全国市長会・全国町村会による職員派遣スキーム</a:t>
            </a:r>
            <a:r>
              <a:rPr kumimoji="1" lang="ja-JP" altLang="en-US" sz="1200" dirty="0">
                <a:solidFill>
                  <a:schemeClr val="tx1"/>
                </a:solidFill>
              </a:rPr>
              <a:t>（課題①）</a:t>
            </a:r>
            <a:endParaRPr kumimoji="1" lang="en-US" altLang="ja-JP" sz="1200" b="1" dirty="0">
              <a:solidFill>
                <a:schemeClr val="tx1"/>
              </a:solidFill>
            </a:endParaRPr>
          </a:p>
          <a:p>
            <a:pPr marL="185738" indent="-185738"/>
            <a:r>
              <a:rPr kumimoji="1" lang="ja-JP" altLang="en-US" sz="1200" dirty="0">
                <a:solidFill>
                  <a:schemeClr val="tx1"/>
                </a:solidFill>
                <a:latin typeface="游明朝" panose="02020400000000000000" pitchFamily="18" charset="-128"/>
                <a:ea typeface="游明朝" panose="02020400000000000000" pitchFamily="18" charset="-128"/>
              </a:rPr>
              <a:t>　　総務省は全国市長会、全国町村会の協力を得て、新たに全国的な規模の職員派遣の仕組みを整備し、被災３県及び県内市町村に</a:t>
            </a:r>
            <a:r>
              <a:rPr kumimoji="1" lang="en-US" altLang="ja-JP" sz="1200" dirty="0">
                <a:solidFill>
                  <a:schemeClr val="tx1"/>
                </a:solidFill>
                <a:latin typeface="游明朝" panose="02020400000000000000" pitchFamily="18" charset="-128"/>
                <a:ea typeface="游明朝" panose="02020400000000000000" pitchFamily="18" charset="-128"/>
              </a:rPr>
              <a:t>2020</a:t>
            </a:r>
            <a:r>
              <a:rPr kumimoji="1" lang="ja-JP" altLang="en-US" sz="1200" dirty="0">
                <a:solidFill>
                  <a:schemeClr val="tx1"/>
                </a:solidFill>
                <a:latin typeface="游明朝" panose="02020400000000000000" pitchFamily="18" charset="-128"/>
                <a:ea typeface="游明朝" panose="02020400000000000000" pitchFamily="18" charset="-128"/>
              </a:rPr>
              <a:t>年３月</a:t>
            </a:r>
            <a:r>
              <a:rPr kumimoji="1" lang="en-US" altLang="ja-JP" sz="1200" dirty="0">
                <a:solidFill>
                  <a:schemeClr val="tx1"/>
                </a:solidFill>
                <a:latin typeface="游明朝" panose="02020400000000000000" pitchFamily="18" charset="-128"/>
                <a:ea typeface="游明朝" panose="02020400000000000000" pitchFamily="18" charset="-128"/>
              </a:rPr>
              <a:t>31</a:t>
            </a:r>
            <a:r>
              <a:rPr kumimoji="1" lang="ja-JP" altLang="en-US" sz="1200" dirty="0">
                <a:solidFill>
                  <a:schemeClr val="tx1"/>
                </a:solidFill>
                <a:latin typeface="游明朝" panose="02020400000000000000" pitchFamily="18" charset="-128"/>
                <a:ea typeface="游明朝" panose="02020400000000000000" pitchFamily="18" charset="-128"/>
              </a:rPr>
              <a:t>日までに累計で約９万７千人の応援職員を確保した。</a:t>
            </a:r>
            <a:endParaRPr kumimoji="1" lang="en-US" altLang="ja-JP" sz="1200" dirty="0">
              <a:solidFill>
                <a:schemeClr val="tx1"/>
              </a:solidFill>
              <a:latin typeface="游明朝" panose="02020400000000000000" pitchFamily="18" charset="-128"/>
              <a:ea typeface="游明朝" panose="02020400000000000000" pitchFamily="18" charset="-128"/>
            </a:endParaRPr>
          </a:p>
          <a:p>
            <a:pPr>
              <a:spcBef>
                <a:spcPts val="600"/>
              </a:spcBef>
            </a:pPr>
            <a:r>
              <a:rPr kumimoji="1" lang="ja-JP" altLang="en-US" sz="1200" b="1" dirty="0">
                <a:solidFill>
                  <a:schemeClr val="tx1"/>
                </a:solidFill>
              </a:rPr>
              <a:t>・カウンターパート方式による迅速な派遣</a:t>
            </a:r>
            <a:r>
              <a:rPr kumimoji="1" lang="ja-JP" altLang="en-US" sz="1200" dirty="0">
                <a:solidFill>
                  <a:schemeClr val="tx1"/>
                </a:solidFill>
              </a:rPr>
              <a:t>（課題①②）</a:t>
            </a:r>
            <a:endParaRPr kumimoji="1" lang="en-US" altLang="ja-JP" sz="1200" b="1" dirty="0">
              <a:solidFill>
                <a:schemeClr val="tx1"/>
              </a:solidFill>
            </a:endParaRPr>
          </a:p>
          <a:p>
            <a:pPr marL="185738" indent="-185738"/>
            <a:r>
              <a:rPr kumimoji="1" lang="ja-JP" altLang="en-US" sz="1200" dirty="0">
                <a:solidFill>
                  <a:schemeClr val="tx1"/>
                </a:solidFill>
                <a:latin typeface="游明朝" panose="02020400000000000000" pitchFamily="18" charset="-128"/>
                <a:ea typeface="游明朝" panose="02020400000000000000" pitchFamily="18" charset="-128"/>
              </a:rPr>
              <a:t>　　関西広域連合では、災害直後から、構成各府県に被災３県の支援先を割り当てる「カウンターパート方式」により、職員派遣を実施。</a:t>
            </a:r>
            <a:endParaRPr kumimoji="1" lang="en-US" altLang="ja-JP" sz="1200" dirty="0">
              <a:solidFill>
                <a:schemeClr val="tx1"/>
              </a:solidFill>
              <a:latin typeface="游明朝" panose="02020400000000000000" pitchFamily="18" charset="-128"/>
              <a:ea typeface="游明朝" panose="02020400000000000000" pitchFamily="18" charset="-128"/>
            </a:endParaRPr>
          </a:p>
          <a:p>
            <a:pPr>
              <a:spcBef>
                <a:spcPts val="600"/>
              </a:spcBef>
            </a:pPr>
            <a:r>
              <a:rPr kumimoji="1" lang="ja-JP" altLang="en-US" sz="1200" b="1" dirty="0">
                <a:solidFill>
                  <a:schemeClr val="tx1"/>
                </a:solidFill>
              </a:rPr>
              <a:t>・「応急対策職員派遣制度」の導入</a:t>
            </a:r>
            <a:r>
              <a:rPr kumimoji="1" lang="ja-JP" altLang="en-US" sz="1200" dirty="0">
                <a:solidFill>
                  <a:schemeClr val="tx1"/>
                </a:solidFill>
              </a:rPr>
              <a:t>（課題①）</a:t>
            </a:r>
            <a:endParaRPr kumimoji="1" lang="en-US" altLang="ja-JP" sz="1200" b="1" dirty="0">
              <a:solidFill>
                <a:schemeClr val="tx1"/>
              </a:solidFill>
            </a:endParaRPr>
          </a:p>
          <a:p>
            <a:pPr marL="185738" indent="-185738"/>
            <a:r>
              <a:rPr kumimoji="1" lang="ja-JP" altLang="en-US" sz="1200" dirty="0">
                <a:solidFill>
                  <a:schemeClr val="tx1"/>
                </a:solidFill>
                <a:latin typeface="游明朝" panose="02020400000000000000" pitchFamily="18" charset="-128"/>
                <a:ea typeface="游明朝" panose="02020400000000000000" pitchFamily="18" charset="-128"/>
              </a:rPr>
              <a:t>　　総務省は、</a:t>
            </a:r>
            <a:r>
              <a:rPr kumimoji="1" lang="en-US" altLang="ja-JP" sz="1200" dirty="0">
                <a:solidFill>
                  <a:schemeClr val="tx1"/>
                </a:solidFill>
                <a:latin typeface="游明朝" panose="02020400000000000000" pitchFamily="18" charset="-128"/>
                <a:ea typeface="游明朝" panose="02020400000000000000" pitchFamily="18" charset="-128"/>
              </a:rPr>
              <a:t>2018</a:t>
            </a:r>
            <a:r>
              <a:rPr kumimoji="1" lang="ja-JP" altLang="en-US" sz="1200" dirty="0">
                <a:solidFill>
                  <a:schemeClr val="tx1"/>
                </a:solidFill>
                <a:latin typeface="游明朝" panose="02020400000000000000" pitchFamily="18" charset="-128"/>
                <a:ea typeface="游明朝" panose="02020400000000000000" pitchFamily="18" charset="-128"/>
              </a:rPr>
              <a:t>年に「応急対策職員派遣制度」を整備。当該制度は、①都道府県、指定都市を被災市区町村に１対１のカウンターパート方式で割り当て、被災市区町村の避難所運営等の支援を実施、②予め登録された「総括支援チーム」を派遣し、首長への助言等を行うもので、平成</a:t>
            </a:r>
            <a:r>
              <a:rPr kumimoji="1" lang="en-US" altLang="ja-JP" sz="1200" dirty="0">
                <a:solidFill>
                  <a:schemeClr val="tx1"/>
                </a:solidFill>
                <a:latin typeface="游明朝" panose="02020400000000000000" pitchFamily="18" charset="-128"/>
                <a:ea typeface="游明朝" panose="02020400000000000000" pitchFamily="18" charset="-128"/>
              </a:rPr>
              <a:t>30</a:t>
            </a:r>
            <a:r>
              <a:rPr kumimoji="1" lang="ja-JP" altLang="en-US" sz="1200" dirty="0">
                <a:solidFill>
                  <a:schemeClr val="tx1"/>
                </a:solidFill>
                <a:latin typeface="游明朝" panose="02020400000000000000" pitchFamily="18" charset="-128"/>
                <a:ea typeface="游明朝" panose="02020400000000000000" pitchFamily="18" charset="-128"/>
              </a:rPr>
              <a:t>年７月豪雨より運用。</a:t>
            </a:r>
            <a:endParaRPr kumimoji="1" lang="en-US" altLang="ja-JP" sz="1200" dirty="0">
              <a:solidFill>
                <a:schemeClr val="tx1"/>
              </a:solidFill>
              <a:latin typeface="游明朝" panose="02020400000000000000" pitchFamily="18" charset="-128"/>
              <a:ea typeface="游明朝" panose="02020400000000000000" pitchFamily="18" charset="-128"/>
            </a:endParaRPr>
          </a:p>
        </p:txBody>
      </p:sp>
      <p:sp>
        <p:nvSpPr>
          <p:cNvPr id="4" name="タイトル 3"/>
          <p:cNvSpPr>
            <a:spLocks noGrp="1"/>
          </p:cNvSpPr>
          <p:nvPr>
            <p:ph type="title"/>
          </p:nvPr>
        </p:nvSpPr>
        <p:spPr/>
        <p:txBody>
          <a:bodyPr/>
          <a:lstStyle/>
          <a:p>
            <a:r>
              <a:rPr lang="en-US" altLang="ja-JP" dirty="0"/>
              <a:t>61</a:t>
            </a:r>
            <a:r>
              <a:rPr lang="ja-JP" altLang="en-US" dirty="0"/>
              <a:t>）応援職員の派遣（応援地方公共団体の取組）</a:t>
            </a:r>
            <a:endParaRPr kumimoji="1" lang="ja-JP" altLang="en-US" dirty="0"/>
          </a:p>
        </p:txBody>
      </p:sp>
      <p:sp>
        <p:nvSpPr>
          <p:cNvPr id="5" name="正方形/長方形 4"/>
          <p:cNvSpPr/>
          <p:nvPr/>
        </p:nvSpPr>
        <p:spPr>
          <a:xfrm>
            <a:off x="1170" y="4623"/>
            <a:ext cx="2589630" cy="264495"/>
          </a:xfrm>
          <a:prstGeom prst="rect">
            <a:avLst/>
          </a:prstGeom>
          <a:solidFill>
            <a:srgbClr val="FF9900"/>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8000" bIns="0" rtlCol="0" anchor="ctr"/>
          <a:lstStyle/>
          <a:p>
            <a:pPr algn="l"/>
            <a:r>
              <a:rPr kumimoji="1" lang="ja-JP" altLang="en-US" sz="1400" b="1" dirty="0">
                <a:solidFill>
                  <a:schemeClr val="bg1"/>
                </a:solidFill>
              </a:rPr>
              <a:t>分野：</a:t>
            </a:r>
            <a:r>
              <a:rPr kumimoji="1" lang="en-US" altLang="ja-JP" sz="1400" b="1" dirty="0">
                <a:solidFill>
                  <a:schemeClr val="bg1"/>
                </a:solidFill>
              </a:rPr>
              <a:t>Ⅳ</a:t>
            </a:r>
            <a:r>
              <a:rPr kumimoji="1" lang="ja-JP" altLang="en-US" sz="1400" b="1" dirty="0">
                <a:solidFill>
                  <a:schemeClr val="bg1"/>
                </a:solidFill>
              </a:rPr>
              <a:t> 協働と継承</a:t>
            </a:r>
            <a:endParaRPr kumimoji="1" lang="en-US" altLang="ja-JP" sz="1400" b="1" dirty="0">
              <a:solidFill>
                <a:schemeClr val="bg1"/>
              </a:solidFill>
            </a:endParaRPr>
          </a:p>
        </p:txBody>
      </p:sp>
      <p:sp>
        <p:nvSpPr>
          <p:cNvPr id="6" name="正方形/長方形 5"/>
          <p:cNvSpPr/>
          <p:nvPr/>
        </p:nvSpPr>
        <p:spPr>
          <a:xfrm>
            <a:off x="2592729" y="4623"/>
            <a:ext cx="4141445" cy="264495"/>
          </a:xfrm>
          <a:prstGeom prst="rect">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8000" bIns="0" rtlCol="0" anchor="ctr"/>
          <a:lstStyle/>
          <a:p>
            <a:r>
              <a:rPr kumimoji="1" lang="ja-JP" altLang="en-US" sz="1400" dirty="0">
                <a:solidFill>
                  <a:schemeClr val="tx1"/>
                </a:solidFill>
              </a:rPr>
              <a:t>大項目：２．行政機関相互の連携</a:t>
            </a:r>
            <a:endParaRPr kumimoji="1" lang="en-US" altLang="ja-JP" sz="1400" dirty="0">
              <a:solidFill>
                <a:schemeClr val="tx1"/>
              </a:solidFill>
            </a:endParaRPr>
          </a:p>
        </p:txBody>
      </p:sp>
      <p:sp>
        <p:nvSpPr>
          <p:cNvPr id="8" name="正方形/長方形 7"/>
          <p:cNvSpPr/>
          <p:nvPr/>
        </p:nvSpPr>
        <p:spPr>
          <a:xfrm>
            <a:off x="105508" y="950638"/>
            <a:ext cx="9683261" cy="724697"/>
          </a:xfrm>
          <a:prstGeom prst="rect">
            <a:avLst/>
          </a:prstGeom>
          <a:solidFill>
            <a:srgbClr val="FFFFCC"/>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08000" bIns="108000" rtlCol="0" anchor="ctr">
            <a:noAutofit/>
          </a:bodyPr>
          <a:lstStyle/>
          <a:p>
            <a:pPr>
              <a:lnSpc>
                <a:spcPts val="2400"/>
              </a:lnSpc>
            </a:pPr>
            <a:r>
              <a:rPr kumimoji="1" lang="en-US" altLang="ja-JP" sz="1600" dirty="0">
                <a:solidFill>
                  <a:schemeClr val="tx1"/>
                </a:solidFill>
                <a:latin typeface="ＭＳ ゴシック" panose="020B0609070205080204" pitchFamily="49" charset="-128"/>
                <a:ea typeface="ＭＳ ゴシック" panose="020B0609070205080204" pitchFamily="49" charset="-128"/>
              </a:rPr>
              <a:t>【</a:t>
            </a:r>
            <a:r>
              <a:rPr kumimoji="1" lang="ja-JP" altLang="en-US" sz="1600" dirty="0">
                <a:solidFill>
                  <a:schemeClr val="tx1"/>
                </a:solidFill>
                <a:latin typeface="ＭＳ ゴシック" panose="020B0609070205080204" pitchFamily="49" charset="-128"/>
                <a:ea typeface="ＭＳ ゴシック" panose="020B0609070205080204" pitchFamily="49" charset="-128"/>
              </a:rPr>
              <a:t>課題</a:t>
            </a:r>
            <a:r>
              <a:rPr kumimoji="1" lang="en-US" altLang="ja-JP" sz="1600" dirty="0">
                <a:solidFill>
                  <a:schemeClr val="tx1"/>
                </a:solidFill>
                <a:latin typeface="ＭＳ ゴシック" panose="020B0609070205080204" pitchFamily="49" charset="-128"/>
                <a:ea typeface="ＭＳ ゴシック" panose="020B0609070205080204" pitchFamily="49" charset="-128"/>
              </a:rPr>
              <a:t>】</a:t>
            </a:r>
            <a:r>
              <a:rPr kumimoji="1" lang="ja-JP" altLang="en-US" sz="1600" dirty="0">
                <a:solidFill>
                  <a:schemeClr val="tx1"/>
                </a:solidFill>
                <a:latin typeface="ＭＳ ゴシック" panose="020B0609070205080204" pitchFamily="49" charset="-128"/>
                <a:ea typeface="ＭＳ ゴシック" panose="020B0609070205080204" pitchFamily="49" charset="-128"/>
              </a:rPr>
              <a:t>① 応援地方公共団体は派遣スキームをどのように整備・活用するか</a:t>
            </a:r>
            <a:endParaRPr kumimoji="1" lang="en-US" altLang="ja-JP" sz="1600" dirty="0">
              <a:solidFill>
                <a:schemeClr val="tx1"/>
              </a:solidFill>
              <a:latin typeface="ＭＳ ゴシック" panose="020B0609070205080204" pitchFamily="49" charset="-128"/>
              <a:ea typeface="ＭＳ ゴシック" panose="020B0609070205080204" pitchFamily="49" charset="-128"/>
            </a:endParaRPr>
          </a:p>
          <a:p>
            <a:pPr defTabSz="579438">
              <a:lnSpc>
                <a:spcPts val="2400"/>
              </a:lnSpc>
            </a:pPr>
            <a:r>
              <a:rPr kumimoji="1" lang="ja-JP" altLang="en-US" sz="1600" dirty="0">
                <a:solidFill>
                  <a:schemeClr val="tx1"/>
                </a:solidFill>
                <a:latin typeface="ＭＳ ゴシック" panose="020B0609070205080204" pitchFamily="49" charset="-128"/>
                <a:ea typeface="ＭＳ ゴシック" panose="020B0609070205080204" pitchFamily="49" charset="-128"/>
              </a:rPr>
              <a:t>　　　　② 応援地方公共団体は応援職員をどのように選ぶのか</a:t>
            </a:r>
          </a:p>
        </p:txBody>
      </p:sp>
      <p:sp>
        <p:nvSpPr>
          <p:cNvPr id="12" name="二等辺三角形 11"/>
          <p:cNvSpPr/>
          <p:nvPr/>
        </p:nvSpPr>
        <p:spPr>
          <a:xfrm rot="10800000">
            <a:off x="3989248" y="6513653"/>
            <a:ext cx="1915781" cy="307714"/>
          </a:xfrm>
          <a:prstGeom prst="triangle">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08000" bIns="0" rtlCol="0" anchor="t" anchorCtr="0">
            <a:noAutofit/>
          </a:bodyPr>
          <a:lstStyle/>
          <a:p>
            <a:endParaRPr kumimoji="1" lang="en-US" altLang="ja-JP" sz="1200" dirty="0">
              <a:solidFill>
                <a:schemeClr val="tx1"/>
              </a:solidFill>
              <a:latin typeface="ＭＳ 明朝" panose="02020609040205080304" pitchFamily="17" charset="-128"/>
              <a:ea typeface="ＭＳ 明朝" panose="02020609040205080304" pitchFamily="17" charset="-128"/>
            </a:endParaRPr>
          </a:p>
        </p:txBody>
      </p:sp>
      <p:grpSp>
        <p:nvGrpSpPr>
          <p:cNvPr id="10" name="グループ化 9"/>
          <p:cNvGrpSpPr/>
          <p:nvPr/>
        </p:nvGrpSpPr>
        <p:grpSpPr>
          <a:xfrm>
            <a:off x="6724649" y="4968"/>
            <a:ext cx="3181876" cy="264495"/>
            <a:chOff x="6724649" y="293893"/>
            <a:chExt cx="3181876" cy="264495"/>
          </a:xfrm>
        </p:grpSpPr>
        <p:grpSp>
          <p:nvGrpSpPr>
            <p:cNvPr id="11" name="グループ化 10"/>
            <p:cNvGrpSpPr/>
            <p:nvPr/>
          </p:nvGrpSpPr>
          <p:grpSpPr>
            <a:xfrm>
              <a:off x="6724649" y="293893"/>
              <a:ext cx="3181876" cy="264495"/>
              <a:chOff x="6724649" y="293893"/>
              <a:chExt cx="3181876" cy="264495"/>
            </a:xfrm>
          </p:grpSpPr>
          <p:sp>
            <p:nvSpPr>
              <p:cNvPr id="14" name="正方形/長方形 13"/>
              <p:cNvSpPr/>
              <p:nvPr/>
            </p:nvSpPr>
            <p:spPr>
              <a:xfrm>
                <a:off x="6724649"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応急</a:t>
                </a:r>
                <a:endParaRPr kumimoji="1" lang="en-US" altLang="ja-JP" sz="1200" b="1" dirty="0">
                  <a:solidFill>
                    <a:schemeClr val="bg1"/>
                  </a:solidFill>
                </a:endParaRPr>
              </a:p>
            </p:txBody>
          </p:sp>
          <p:sp>
            <p:nvSpPr>
              <p:cNvPr id="15" name="正方形/長方形 14"/>
              <p:cNvSpPr/>
              <p:nvPr/>
            </p:nvSpPr>
            <p:spPr>
              <a:xfrm>
                <a:off x="75197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復旧</a:t>
                </a:r>
                <a:endParaRPr kumimoji="1" lang="en-US" altLang="ja-JP" sz="1200" b="1" dirty="0">
                  <a:solidFill>
                    <a:schemeClr val="bg1"/>
                  </a:solidFill>
                </a:endParaRPr>
              </a:p>
            </p:txBody>
          </p:sp>
          <p:sp>
            <p:nvSpPr>
              <p:cNvPr id="16" name="正方形/長方形 15"/>
              <p:cNvSpPr/>
              <p:nvPr/>
            </p:nvSpPr>
            <p:spPr>
              <a:xfrm>
                <a:off x="8315325" y="293893"/>
                <a:ext cx="795600" cy="26449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復興前期</a:t>
                </a:r>
                <a:endParaRPr kumimoji="1" lang="en-US" altLang="ja-JP" sz="1200" b="1" dirty="0">
                  <a:solidFill>
                    <a:schemeClr val="bg1"/>
                  </a:solidFill>
                </a:endParaRPr>
              </a:p>
            </p:txBody>
          </p:sp>
          <p:sp>
            <p:nvSpPr>
              <p:cNvPr id="17" name="正方形/長方形 16"/>
              <p:cNvSpPr/>
              <p:nvPr/>
            </p:nvSpPr>
            <p:spPr>
              <a:xfrm>
                <a:off x="9110925" y="293893"/>
                <a:ext cx="795600" cy="26449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復興後期</a:t>
                </a:r>
                <a:endParaRPr kumimoji="1" lang="en-US" altLang="ja-JP" sz="1200" b="1" dirty="0">
                  <a:solidFill>
                    <a:schemeClr val="bg1"/>
                  </a:solidFill>
                </a:endParaRPr>
              </a:p>
            </p:txBody>
          </p:sp>
        </p:grpSp>
        <p:sp>
          <p:nvSpPr>
            <p:cNvPr id="13" name="正方形/長方形 12"/>
            <p:cNvSpPr/>
            <p:nvPr/>
          </p:nvSpPr>
          <p:spPr>
            <a:xfrm>
              <a:off x="6725173" y="293893"/>
              <a:ext cx="3181352" cy="264495"/>
            </a:xfrm>
            <a:prstGeom prst="rect">
              <a:avLst/>
            </a:prstGeom>
            <a:no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lIns="0" tIns="18000" rIns="72000" bIns="0" rtlCol="0" anchor="ctr"/>
            <a:lstStyle/>
            <a:p>
              <a:endParaRPr kumimoji="1" lang="en-US" altLang="ja-JP" sz="1400" dirty="0">
                <a:solidFill>
                  <a:schemeClr val="tx1"/>
                </a:solidFill>
              </a:endParaRPr>
            </a:p>
          </p:txBody>
        </p:sp>
      </p:grpSp>
      <p:sp>
        <p:nvSpPr>
          <p:cNvPr id="18" name="正方形/長方形 17"/>
          <p:cNvSpPr/>
          <p:nvPr/>
        </p:nvSpPr>
        <p:spPr>
          <a:xfrm>
            <a:off x="105508" y="5054760"/>
            <a:ext cx="9683261" cy="1384299"/>
          </a:xfrm>
          <a:prstGeom prst="rect">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08000" bIns="0" rtlCol="0" anchor="t" anchorCtr="0">
            <a:noAutofit/>
          </a:bodyPr>
          <a:lstStyle/>
          <a:p>
            <a:r>
              <a:rPr kumimoji="1" lang="en-US" altLang="ja-JP" sz="1600" dirty="0">
                <a:solidFill>
                  <a:schemeClr val="tx1"/>
                </a:solidFill>
                <a:latin typeface="ＭＳ ゴシック" panose="020B0609070205080204" pitchFamily="49" charset="-128"/>
                <a:ea typeface="ＭＳ ゴシック" panose="020B0609070205080204" pitchFamily="49" charset="-128"/>
              </a:rPr>
              <a:t>【</a:t>
            </a:r>
            <a:r>
              <a:rPr kumimoji="1" lang="ja-JP" altLang="en-US" sz="1600" dirty="0">
                <a:solidFill>
                  <a:schemeClr val="tx1"/>
                </a:solidFill>
                <a:latin typeface="ＭＳ ゴシック" panose="020B0609070205080204" pitchFamily="49" charset="-128"/>
                <a:ea typeface="ＭＳ ゴシック" panose="020B0609070205080204" pitchFamily="49" charset="-128"/>
              </a:rPr>
              <a:t>教訓・ノウハウ</a:t>
            </a:r>
            <a:r>
              <a:rPr kumimoji="1" lang="en-US" altLang="ja-JP" sz="1600" dirty="0">
                <a:solidFill>
                  <a:schemeClr val="tx1"/>
                </a:solidFill>
                <a:latin typeface="ＭＳ ゴシック" panose="020B0609070205080204" pitchFamily="49" charset="-128"/>
                <a:ea typeface="ＭＳ ゴシック" panose="020B0609070205080204" pitchFamily="49" charset="-128"/>
              </a:rPr>
              <a:t>】</a:t>
            </a:r>
          </a:p>
          <a:p>
            <a:pPr>
              <a:spcBef>
                <a:spcPts val="600"/>
              </a:spcBef>
            </a:pPr>
            <a:r>
              <a:rPr kumimoji="1" lang="en-US" altLang="ja-JP" sz="1600" dirty="0">
                <a:solidFill>
                  <a:schemeClr val="tx1"/>
                </a:solidFill>
                <a:latin typeface="ＭＳ ゴシック" panose="020B0609070205080204" pitchFamily="49" charset="-128"/>
                <a:ea typeface="ＭＳ ゴシック" panose="020B0609070205080204" pitchFamily="49" charset="-128"/>
              </a:rPr>
              <a:t>① </a:t>
            </a:r>
            <a:r>
              <a:rPr kumimoji="1" lang="ja-JP" altLang="en-US" sz="1600" dirty="0">
                <a:solidFill>
                  <a:schemeClr val="tx1"/>
                </a:solidFill>
                <a:latin typeface="ＭＳ ゴシック" panose="020B0609070205080204" pitchFamily="49" charset="-128"/>
                <a:ea typeface="ＭＳ ゴシック" panose="020B0609070205080204" pitchFamily="49" charset="-128"/>
              </a:rPr>
              <a:t>全国的・広域的な調整の仕組みを通じて職員派遣を行う</a:t>
            </a:r>
            <a:endParaRPr kumimoji="1" lang="en-US" altLang="ja-JP" sz="1600" dirty="0">
              <a:solidFill>
                <a:schemeClr val="tx1"/>
              </a:solidFill>
              <a:latin typeface="ＭＳ ゴシック" panose="020B0609070205080204" pitchFamily="49" charset="-128"/>
              <a:ea typeface="ＭＳ ゴシック" panose="020B0609070205080204" pitchFamily="49" charset="-128"/>
            </a:endParaRPr>
          </a:p>
          <a:p>
            <a:pPr marL="378000" indent="-446088"/>
            <a:r>
              <a:rPr kumimoji="1" lang="ja-JP" altLang="en-US" sz="1200" dirty="0">
                <a:solidFill>
                  <a:schemeClr val="tx1"/>
                </a:solidFill>
                <a:latin typeface="ＭＳ 明朝" panose="02020609040205080304" pitchFamily="17" charset="-128"/>
                <a:ea typeface="ＭＳ 明朝" panose="02020609040205080304" pitchFamily="17" charset="-128"/>
              </a:rPr>
              <a:t>　・ 全国知事会による派遣スキーム、全国市長会・町村会・総務省による派遣スキームを介して被災地方公共団体の求めに応じて応援職員を派遣する。</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marL="378000" indent="-446088"/>
            <a:r>
              <a:rPr kumimoji="1" lang="ja-JP" altLang="en-US" sz="1200" dirty="0">
                <a:solidFill>
                  <a:schemeClr val="tx1"/>
                </a:solidFill>
                <a:latin typeface="ＭＳ 明朝" panose="02020609040205080304" pitchFamily="17" charset="-128"/>
                <a:ea typeface="ＭＳ 明朝" panose="02020609040205080304" pitchFamily="17" charset="-128"/>
              </a:rPr>
              <a:t>　・ 応援地方公共団体が連携して支援の重複がないようカウンターパート方式で効率的な支援を進める。</a:t>
            </a:r>
            <a:endParaRPr kumimoji="1" lang="en-US" altLang="ja-JP" sz="1200" dirty="0">
              <a:solidFill>
                <a:schemeClr val="tx1"/>
              </a:solidFill>
              <a:latin typeface="ＭＳ 明朝" panose="02020609040205080304" pitchFamily="17" charset="-128"/>
              <a:ea typeface="ＭＳ 明朝" panose="02020609040205080304" pitchFamily="17" charset="-128"/>
            </a:endParaRPr>
          </a:p>
        </p:txBody>
      </p:sp>
    </p:spTree>
    <p:extLst>
      <p:ext uri="{BB962C8B-B14F-4D97-AF65-F5344CB8AC3E}">
        <p14:creationId xmlns:p14="http://schemas.microsoft.com/office/powerpoint/2010/main" val="30270830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p:txBody>
          <a:bodyPr/>
          <a:lstStyle/>
          <a:p>
            <a:r>
              <a:rPr lang="en-US" altLang="ja-JP" dirty="0"/>
              <a:t>61</a:t>
            </a:r>
            <a:r>
              <a:rPr lang="ja-JP" altLang="en-US" dirty="0"/>
              <a:t>）応援職員の派遣（応援地方公共団体の取組）</a:t>
            </a:r>
            <a:endParaRPr kumimoji="1" lang="ja-JP" altLang="en-US" dirty="0"/>
          </a:p>
        </p:txBody>
      </p:sp>
      <p:sp>
        <p:nvSpPr>
          <p:cNvPr id="5" name="正方形/長方形 4"/>
          <p:cNvSpPr/>
          <p:nvPr/>
        </p:nvSpPr>
        <p:spPr>
          <a:xfrm>
            <a:off x="1170" y="4623"/>
            <a:ext cx="2589630" cy="264495"/>
          </a:xfrm>
          <a:prstGeom prst="rect">
            <a:avLst/>
          </a:prstGeom>
          <a:solidFill>
            <a:srgbClr val="FF9900"/>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8000" bIns="0" rtlCol="0" anchor="ctr"/>
          <a:lstStyle/>
          <a:p>
            <a:pPr algn="l"/>
            <a:r>
              <a:rPr kumimoji="1" lang="ja-JP" altLang="en-US" sz="1400" b="1" dirty="0">
                <a:solidFill>
                  <a:schemeClr val="bg1"/>
                </a:solidFill>
              </a:rPr>
              <a:t>分野：</a:t>
            </a:r>
            <a:r>
              <a:rPr kumimoji="1" lang="en-US" altLang="ja-JP" sz="1400" b="1" dirty="0">
                <a:solidFill>
                  <a:schemeClr val="bg1"/>
                </a:solidFill>
              </a:rPr>
              <a:t>Ⅳ</a:t>
            </a:r>
            <a:r>
              <a:rPr kumimoji="1" lang="ja-JP" altLang="en-US" sz="1400" b="1" dirty="0">
                <a:solidFill>
                  <a:schemeClr val="bg1"/>
                </a:solidFill>
              </a:rPr>
              <a:t> 協働と継承</a:t>
            </a:r>
            <a:endParaRPr kumimoji="1" lang="en-US" altLang="ja-JP" sz="1400" b="1" dirty="0">
              <a:solidFill>
                <a:schemeClr val="bg1"/>
              </a:solidFill>
            </a:endParaRPr>
          </a:p>
        </p:txBody>
      </p:sp>
      <p:sp>
        <p:nvSpPr>
          <p:cNvPr id="6" name="正方形/長方形 5"/>
          <p:cNvSpPr/>
          <p:nvPr/>
        </p:nvSpPr>
        <p:spPr>
          <a:xfrm>
            <a:off x="2592729" y="4623"/>
            <a:ext cx="4141445" cy="264495"/>
          </a:xfrm>
          <a:prstGeom prst="rect">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8000" bIns="0" rtlCol="0" anchor="ctr"/>
          <a:lstStyle/>
          <a:p>
            <a:r>
              <a:rPr kumimoji="1" lang="ja-JP" altLang="en-US" sz="1400" dirty="0">
                <a:solidFill>
                  <a:schemeClr val="tx1"/>
                </a:solidFill>
              </a:rPr>
              <a:t>大項目：２．行政機関相互の連携</a:t>
            </a:r>
            <a:endParaRPr kumimoji="1" lang="en-US" altLang="ja-JP" sz="1400" dirty="0">
              <a:solidFill>
                <a:schemeClr val="tx1"/>
              </a:solidFill>
            </a:endParaRPr>
          </a:p>
        </p:txBody>
      </p:sp>
      <p:sp>
        <p:nvSpPr>
          <p:cNvPr id="10" name="正方形/長方形 9"/>
          <p:cNvSpPr/>
          <p:nvPr/>
        </p:nvSpPr>
        <p:spPr>
          <a:xfrm>
            <a:off x="105508" y="982134"/>
            <a:ext cx="9683261" cy="1879600"/>
          </a:xfrm>
          <a:prstGeom prst="rect">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08000" bIns="0" rtlCol="0" anchor="t" anchorCtr="0">
            <a:noAutofit/>
          </a:bodyPr>
          <a:lstStyle/>
          <a:p>
            <a:r>
              <a:rPr kumimoji="1" lang="en-US" altLang="ja-JP" sz="1600" dirty="0">
                <a:solidFill>
                  <a:schemeClr val="tx1"/>
                </a:solidFill>
                <a:latin typeface="ＭＳ ゴシック" panose="020B0609070205080204" pitchFamily="49" charset="-128"/>
                <a:ea typeface="ＭＳ ゴシック" panose="020B0609070205080204" pitchFamily="49" charset="-128"/>
              </a:rPr>
              <a:t>【</a:t>
            </a:r>
            <a:r>
              <a:rPr kumimoji="1" lang="ja-JP" altLang="en-US" sz="1600" dirty="0">
                <a:solidFill>
                  <a:schemeClr val="tx1"/>
                </a:solidFill>
                <a:latin typeface="ＭＳ ゴシック" panose="020B0609070205080204" pitchFamily="49" charset="-128"/>
                <a:ea typeface="ＭＳ ゴシック" panose="020B0609070205080204" pitchFamily="49" charset="-128"/>
              </a:rPr>
              <a:t>教訓・ノウハウ</a:t>
            </a:r>
            <a:r>
              <a:rPr kumimoji="1" lang="en-US" altLang="ja-JP" sz="1600" dirty="0">
                <a:solidFill>
                  <a:schemeClr val="tx1"/>
                </a:solidFill>
                <a:latin typeface="ＭＳ ゴシック" panose="020B0609070205080204" pitchFamily="49" charset="-128"/>
                <a:ea typeface="ＭＳ ゴシック" panose="020B0609070205080204" pitchFamily="49" charset="-128"/>
              </a:rPr>
              <a:t>】</a:t>
            </a:r>
          </a:p>
          <a:p>
            <a:pPr>
              <a:spcBef>
                <a:spcPts val="600"/>
              </a:spcBef>
            </a:pPr>
            <a:r>
              <a:rPr kumimoji="1" lang="ja-JP" altLang="en-US" sz="1600" dirty="0">
                <a:solidFill>
                  <a:schemeClr val="tx1"/>
                </a:solidFill>
                <a:latin typeface="ＭＳ ゴシック" panose="020B0609070205080204" pitchFamily="49" charset="-128"/>
                <a:ea typeface="ＭＳ ゴシック" panose="020B0609070205080204" pitchFamily="49" charset="-128"/>
              </a:rPr>
              <a:t>② 応援する側が主体となってニーズの把握・調整を行い、必要な職種の人員を派遣する</a:t>
            </a:r>
            <a:endParaRPr kumimoji="1" lang="ja-JP" altLang="en-US" sz="1200" dirty="0">
              <a:solidFill>
                <a:schemeClr val="tx1"/>
              </a:solidFill>
              <a:latin typeface="ＭＳ ゴシック" panose="020B0609070205080204" pitchFamily="49" charset="-128"/>
              <a:ea typeface="ＭＳ ゴシック" panose="020B0609070205080204" pitchFamily="49" charset="-128"/>
            </a:endParaRPr>
          </a:p>
          <a:p>
            <a:pPr marL="378000" indent="-363538"/>
            <a:r>
              <a:rPr kumimoji="1" lang="ja-JP" altLang="en-US" sz="1200" dirty="0">
                <a:solidFill>
                  <a:schemeClr val="tx1"/>
                </a:solidFill>
                <a:latin typeface="ＭＳ 明朝" panose="02020609040205080304" pitchFamily="17" charset="-128"/>
                <a:ea typeface="ＭＳ 明朝" panose="02020609040205080304" pitchFamily="17" charset="-128"/>
              </a:rPr>
              <a:t>　・ 甚大な被害を受けた被災地方公共団体には応援側がイニシアティブをとりプッシュ型の支援を行う。</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marL="378000" indent="-363538"/>
            <a:r>
              <a:rPr kumimoji="1" lang="ja-JP" altLang="en-US" sz="1200" dirty="0">
                <a:solidFill>
                  <a:schemeClr val="tx1"/>
                </a:solidFill>
                <a:latin typeface="ＭＳ 明朝" panose="02020609040205080304" pitchFamily="17" charset="-128"/>
                <a:ea typeface="ＭＳ 明朝" panose="02020609040205080304" pitchFamily="17" charset="-128"/>
              </a:rPr>
              <a:t>　・ 先遣隊の派遣や現地事務所の開設により、被災状況や支援ニーズの把握、被災地方公共団体との調整を行う。</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a:spcBef>
                <a:spcPts val="600"/>
              </a:spcBef>
            </a:pPr>
            <a:r>
              <a:rPr kumimoji="1" lang="ja-JP" altLang="en-US" sz="1600" dirty="0">
                <a:solidFill>
                  <a:schemeClr val="tx1"/>
                </a:solidFill>
                <a:latin typeface="ＭＳ ゴシック" panose="020B0609070205080204" pitchFamily="49" charset="-128"/>
                <a:ea typeface="ＭＳ ゴシック" panose="020B0609070205080204" pitchFamily="49" charset="-128"/>
              </a:rPr>
              <a:t>③ 職員の経験や技能を記載したリストの活用や、庁内公募によって派遣する職員を選定する</a:t>
            </a:r>
            <a:endParaRPr kumimoji="1" lang="ja-JP" altLang="en-US" sz="1200" dirty="0">
              <a:solidFill>
                <a:schemeClr val="tx1"/>
              </a:solidFill>
              <a:latin typeface="ＭＳ ゴシック" panose="020B0609070205080204" pitchFamily="49" charset="-128"/>
              <a:ea typeface="ＭＳ ゴシック" panose="020B0609070205080204" pitchFamily="49" charset="-128"/>
            </a:endParaRPr>
          </a:p>
          <a:p>
            <a:pPr marL="378000" indent="-363538"/>
            <a:r>
              <a:rPr kumimoji="1" lang="ja-JP" altLang="en-US" sz="1200" dirty="0">
                <a:solidFill>
                  <a:schemeClr val="tx1"/>
                </a:solidFill>
                <a:latin typeface="ＭＳ 明朝" panose="02020609040205080304" pitchFamily="17" charset="-128"/>
                <a:ea typeface="ＭＳ 明朝" panose="02020609040205080304" pitchFamily="17" charset="-128"/>
              </a:rPr>
              <a:t>　・ 震災復興業務の経験や技術・資格など平時から職員の経験・技能を記したリストを作成する。</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marL="378000" indent="-363538"/>
            <a:r>
              <a:rPr kumimoji="1" lang="ja-JP" altLang="en-US" sz="1200" dirty="0">
                <a:solidFill>
                  <a:schemeClr val="tx1"/>
                </a:solidFill>
                <a:latin typeface="ＭＳ 明朝" panose="02020609040205080304" pitchFamily="17" charset="-128"/>
                <a:ea typeface="ＭＳ 明朝" panose="02020609040205080304" pitchFamily="17" charset="-128"/>
              </a:rPr>
              <a:t>　・ 経験と意欲を有する応援職員を確保するために庁内公募を行う。</a:t>
            </a:r>
            <a:endParaRPr kumimoji="1" lang="en-US" altLang="ja-JP" sz="1200" dirty="0">
              <a:solidFill>
                <a:schemeClr val="tx1"/>
              </a:solidFill>
              <a:latin typeface="ＭＳ 明朝" panose="02020609040205080304" pitchFamily="17" charset="-128"/>
              <a:ea typeface="ＭＳ 明朝" panose="02020609040205080304" pitchFamily="17" charset="-128"/>
            </a:endParaRPr>
          </a:p>
        </p:txBody>
      </p:sp>
      <p:grpSp>
        <p:nvGrpSpPr>
          <p:cNvPr id="16" name="グループ化 15"/>
          <p:cNvGrpSpPr/>
          <p:nvPr/>
        </p:nvGrpSpPr>
        <p:grpSpPr>
          <a:xfrm>
            <a:off x="6724649" y="4968"/>
            <a:ext cx="3181876" cy="264495"/>
            <a:chOff x="6724649" y="293893"/>
            <a:chExt cx="3181876" cy="264495"/>
          </a:xfrm>
        </p:grpSpPr>
        <p:grpSp>
          <p:nvGrpSpPr>
            <p:cNvPr id="17" name="グループ化 16"/>
            <p:cNvGrpSpPr/>
            <p:nvPr/>
          </p:nvGrpSpPr>
          <p:grpSpPr>
            <a:xfrm>
              <a:off x="6724649" y="293893"/>
              <a:ext cx="3181876" cy="264495"/>
              <a:chOff x="6724649" y="293893"/>
              <a:chExt cx="3181876" cy="264495"/>
            </a:xfrm>
          </p:grpSpPr>
          <p:sp>
            <p:nvSpPr>
              <p:cNvPr id="19" name="正方形/長方形 18"/>
              <p:cNvSpPr/>
              <p:nvPr/>
            </p:nvSpPr>
            <p:spPr>
              <a:xfrm>
                <a:off x="6724649"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応急</a:t>
                </a:r>
                <a:endParaRPr kumimoji="1" lang="en-US" altLang="ja-JP" sz="1200" b="1" dirty="0">
                  <a:solidFill>
                    <a:schemeClr val="bg1"/>
                  </a:solidFill>
                </a:endParaRPr>
              </a:p>
            </p:txBody>
          </p:sp>
          <p:sp>
            <p:nvSpPr>
              <p:cNvPr id="20" name="正方形/長方形 19"/>
              <p:cNvSpPr/>
              <p:nvPr/>
            </p:nvSpPr>
            <p:spPr>
              <a:xfrm>
                <a:off x="75197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復旧</a:t>
                </a:r>
                <a:endParaRPr kumimoji="1" lang="en-US" altLang="ja-JP" sz="1200" b="1" dirty="0">
                  <a:solidFill>
                    <a:schemeClr val="bg1"/>
                  </a:solidFill>
                </a:endParaRPr>
              </a:p>
            </p:txBody>
          </p:sp>
          <p:sp>
            <p:nvSpPr>
              <p:cNvPr id="21" name="正方形/長方形 20"/>
              <p:cNvSpPr/>
              <p:nvPr/>
            </p:nvSpPr>
            <p:spPr>
              <a:xfrm>
                <a:off x="8315325" y="293893"/>
                <a:ext cx="795600" cy="26449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復興前期</a:t>
                </a:r>
                <a:endParaRPr kumimoji="1" lang="en-US" altLang="ja-JP" sz="1200" b="1" dirty="0">
                  <a:solidFill>
                    <a:schemeClr val="bg1"/>
                  </a:solidFill>
                </a:endParaRPr>
              </a:p>
            </p:txBody>
          </p:sp>
          <p:sp>
            <p:nvSpPr>
              <p:cNvPr id="22" name="正方形/長方形 21"/>
              <p:cNvSpPr/>
              <p:nvPr/>
            </p:nvSpPr>
            <p:spPr>
              <a:xfrm>
                <a:off x="9110925" y="293893"/>
                <a:ext cx="795600" cy="26449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復興後期</a:t>
                </a:r>
                <a:endParaRPr kumimoji="1" lang="en-US" altLang="ja-JP" sz="1200" b="1" dirty="0">
                  <a:solidFill>
                    <a:schemeClr val="bg1"/>
                  </a:solidFill>
                </a:endParaRPr>
              </a:p>
            </p:txBody>
          </p:sp>
        </p:grpSp>
        <p:sp>
          <p:nvSpPr>
            <p:cNvPr id="18" name="正方形/長方形 17"/>
            <p:cNvSpPr/>
            <p:nvPr/>
          </p:nvSpPr>
          <p:spPr>
            <a:xfrm>
              <a:off x="6725173" y="293893"/>
              <a:ext cx="3181352" cy="264495"/>
            </a:xfrm>
            <a:prstGeom prst="rect">
              <a:avLst/>
            </a:prstGeom>
            <a:no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lIns="0" tIns="18000" rIns="72000" bIns="0" rtlCol="0" anchor="ctr"/>
            <a:lstStyle/>
            <a:p>
              <a:endParaRPr kumimoji="1" lang="en-US" altLang="ja-JP" sz="1400" dirty="0">
                <a:solidFill>
                  <a:schemeClr val="tx1"/>
                </a:solidFill>
              </a:endParaRPr>
            </a:p>
          </p:txBody>
        </p:sp>
      </p:grpSp>
    </p:spTree>
    <p:extLst>
      <p:ext uri="{BB962C8B-B14F-4D97-AF65-F5344CB8AC3E}">
        <p14:creationId xmlns:p14="http://schemas.microsoft.com/office/powerpoint/2010/main" val="3712630038"/>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デザインの設定">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5309</TotalTime>
  <Words>653</Words>
  <Application>Microsoft Macintosh PowerPoint</Application>
  <PresentationFormat>A4 210 x 297 mm</PresentationFormat>
  <Paragraphs>38</Paragraphs>
  <Slides>2</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2</vt:i4>
      </vt:variant>
      <vt:variant>
        <vt:lpstr>スライド タイトル</vt:lpstr>
      </vt:variant>
      <vt:variant>
        <vt:i4>2</vt:i4>
      </vt:variant>
    </vt:vector>
  </HeadingPairs>
  <TitlesOfParts>
    <vt:vector size="11" baseType="lpstr">
      <vt:lpstr>ＭＳ ゴシック</vt:lpstr>
      <vt:lpstr>ＭＳ 明朝</vt:lpstr>
      <vt:lpstr>游ゴシック</vt:lpstr>
      <vt:lpstr>游ゴシック Medium</vt:lpstr>
      <vt:lpstr>游明朝</vt:lpstr>
      <vt:lpstr>Arial</vt:lpstr>
      <vt:lpstr>Calibri</vt:lpstr>
      <vt:lpstr>Office テーマ</vt:lpstr>
      <vt:lpstr>1_デザインの設定</vt:lpstr>
      <vt:lpstr>61）応援職員の派遣（応援地方公共団体の取組）</vt:lpstr>
      <vt:lpstr>61）応援職員の派遣（応援地方公共団体の取組）</vt:lpstr>
    </vt:vector>
  </TitlesOfParts>
  <Company>内閣府</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立岩 里生太（復興庁本庁）</dc:creator>
  <cp:lastModifiedBy>竜介 武田</cp:lastModifiedBy>
  <cp:revision>329</cp:revision>
  <dcterms:created xsi:type="dcterms:W3CDTF">2021-04-27T00:46:29Z</dcterms:created>
  <dcterms:modified xsi:type="dcterms:W3CDTF">2023-01-05T08:40:21Z</dcterms:modified>
</cp:coreProperties>
</file>