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335" r:id="rId3"/>
    <p:sldId id="345"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64835"/>
            <a:ext cx="9683261" cy="3222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・複数部署を一括して派遣する「行政丸ごと支援」</a:t>
            </a:r>
            <a:r>
              <a:rPr kumimoji="1" lang="ja-JP" altLang="en-US" sz="1200" dirty="0">
                <a:solidFill>
                  <a:schemeClr val="tx1"/>
                </a:solidFill>
              </a:rPr>
              <a:t> （課題①）</a:t>
            </a:r>
            <a:endParaRPr kumimoji="1" lang="en-US" altLang="ja-JP" sz="1200" b="1" dirty="0">
              <a:solidFill>
                <a:schemeClr val="tx1"/>
              </a:solidFill>
            </a:endParaRPr>
          </a:p>
          <a:p>
            <a:r>
              <a:rPr kumimoji="1" lang="ja-JP" altLang="en-US" sz="1200" dirty="0">
                <a:solidFill>
                  <a:schemeClr val="tx1"/>
                </a:solidFill>
              </a:rPr>
              <a:t>　　</a:t>
            </a:r>
            <a:r>
              <a:rPr kumimoji="1" lang="ja-JP" altLang="en-US" sz="1200" dirty="0">
                <a:solidFill>
                  <a:schemeClr val="tx1"/>
                </a:solidFill>
                <a:latin typeface="游明朝" panose="02020400000000000000" pitchFamily="18" charset="-128"/>
                <a:ea typeface="游明朝" panose="02020400000000000000" pitchFamily="18" charset="-128"/>
              </a:rPr>
              <a:t>名古屋市では、岩手県陸前高田市に対し、窓口業務、土木、財務など複数部署を一括して職員を派遣した。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・全国知事会等による職員派遣</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東日本大震災では「緊急広域災害対策本部」を設置し、ブロックを通さず、被災県から直接依頼を受けて各被災県への人材の派遣、物資の供給を実施。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・総務省と全国市長会・全国町村会による職員派遣スキーム</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総務省は全国市長会、全国町村会の協力を得て、新たに全国的な規模の職員派遣の仕組みを整備し、被災３県及び県内市町村に</a:t>
            </a:r>
            <a:r>
              <a:rPr kumimoji="1" lang="en-US" altLang="ja-JP" sz="1200" dirty="0">
                <a:solidFill>
                  <a:schemeClr val="tx1"/>
                </a:solidFill>
                <a:latin typeface="游明朝" panose="02020400000000000000" pitchFamily="18" charset="-128"/>
                <a:ea typeface="游明朝" panose="02020400000000000000" pitchFamily="18" charset="-128"/>
              </a:rPr>
              <a:t>2020</a:t>
            </a:r>
            <a:r>
              <a:rPr kumimoji="1" lang="ja-JP" altLang="en-US" sz="1200" dirty="0">
                <a:solidFill>
                  <a:schemeClr val="tx1"/>
                </a:solidFill>
                <a:latin typeface="游明朝" panose="02020400000000000000" pitchFamily="18" charset="-128"/>
                <a:ea typeface="游明朝" panose="02020400000000000000" pitchFamily="18" charset="-128"/>
              </a:rPr>
              <a:t>年３月</a:t>
            </a:r>
            <a:r>
              <a:rPr kumimoji="1" lang="en-US" altLang="ja-JP" sz="1200" dirty="0">
                <a:solidFill>
                  <a:schemeClr val="tx1"/>
                </a:solidFill>
                <a:latin typeface="游明朝" panose="02020400000000000000" pitchFamily="18" charset="-128"/>
                <a:ea typeface="游明朝" panose="02020400000000000000" pitchFamily="18" charset="-128"/>
              </a:rPr>
              <a:t>31</a:t>
            </a:r>
            <a:r>
              <a:rPr kumimoji="1" lang="ja-JP" altLang="en-US" sz="1200" dirty="0">
                <a:solidFill>
                  <a:schemeClr val="tx1"/>
                </a:solidFill>
                <a:latin typeface="游明朝" panose="02020400000000000000" pitchFamily="18" charset="-128"/>
                <a:ea typeface="游明朝" panose="02020400000000000000" pitchFamily="18" charset="-128"/>
              </a:rPr>
              <a:t>日までに累計で約９万７千人の応援職員を確保した。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・カウンターパート方式による迅速な派遣</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関西広域連合では、災害直後から、構成各府県に被災３県の支援先を割り当てる「カウンターパート方式」により、職員派遣を実施。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・「応急対策職員派遣制度」の導入</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総務省は、</a:t>
            </a:r>
            <a:r>
              <a:rPr kumimoji="1" lang="en-US" altLang="ja-JP" sz="1200" dirty="0">
                <a:solidFill>
                  <a:schemeClr val="tx1"/>
                </a:solidFill>
                <a:latin typeface="游明朝" panose="02020400000000000000" pitchFamily="18" charset="-128"/>
                <a:ea typeface="游明朝" panose="02020400000000000000" pitchFamily="18" charset="-128"/>
              </a:rPr>
              <a:t>2018</a:t>
            </a:r>
            <a:r>
              <a:rPr kumimoji="1" lang="ja-JP" altLang="en-US" sz="1200" dirty="0">
                <a:solidFill>
                  <a:schemeClr val="tx1"/>
                </a:solidFill>
                <a:latin typeface="游明朝" panose="02020400000000000000" pitchFamily="18" charset="-128"/>
                <a:ea typeface="游明朝" panose="02020400000000000000" pitchFamily="18" charset="-128"/>
              </a:rPr>
              <a:t>年に「応急対策職員派遣制度」を整備。当該制度は、①都道府県、指定都市を被災市区町村に１対１のカウンターパート方式で割り当て、被災市区町村の避難所運営等の支援を実施、②予め登録された「総括支援チーム」を派遣し、首長への助言等を行うもので、平成</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年７月豪雨より運用。</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応援地方公共団体は派遣スキームをどのように整備・活用するか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応援地方公共団体は応援職員をどのように選ぶのか</a:t>
            </a:r>
          </a:p>
        </p:txBody>
      </p:sp>
      <p:sp>
        <p:nvSpPr>
          <p:cNvPr id="12" name="二等辺三角形 11"/>
          <p:cNvSpPr/>
          <p:nvPr/>
        </p:nvSpPr>
        <p:spPr>
          <a:xfrm rot="10800000">
            <a:off x="3989248" y="6513653"/>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
        <p:nvSpPr>
          <p:cNvPr id="18" name="正方形/長方形 17"/>
          <p:cNvSpPr/>
          <p:nvPr/>
        </p:nvSpPr>
        <p:spPr>
          <a:xfrm>
            <a:off x="105508" y="5054760"/>
            <a:ext cx="9683261" cy="13842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全国的・広域的な調整の仕組みを通じて職員派遣を行う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全国知事会による派遣スキーム、全国市長会・町村会・総務省による派遣スキームを介して被災地方公共団体の求めに応じて応援職員を派遣する。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応援地方公共団体が連携して支援の重複がないようカウンターパート方式で効率的な支援を進める。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2708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10" name="正方形/長方形 9"/>
          <p:cNvSpPr/>
          <p:nvPr/>
        </p:nvSpPr>
        <p:spPr>
          <a:xfrm>
            <a:off x="105508" y="982134"/>
            <a:ext cx="9683261" cy="1879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応援する側が主体となってニーズの把握・調整を行い、必要な職種の人員を派遣する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甚大な被害を受けた被災地方公共団体には応援側がイニシアティブをとりプッシュ型の支援を行う。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先遣隊の派遣や現地事務所の開設により、被災状況や支援ニーズの把握、被災地方公共団体との調整を行う。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職員の経験や技能を記載したリストの活用や、庁内公募によって派遣する職員を選定する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震災復興業務の経験や技術・資格など平時から職員の経験・技能を記したリストを作成する。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経験と意欲を有する応援職員を確保するために庁内公募を行う。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6" name="グループ化 15"/>
          <p:cNvGrpSpPr/>
          <p:nvPr/>
        </p:nvGrpSpPr>
        <p:grpSpPr>
          <a:xfrm>
            <a:off x="6724649" y="4968"/>
            <a:ext cx="3181876" cy="264495"/>
            <a:chOff x="6724649" y="293893"/>
            <a:chExt cx="3181876" cy="264495"/>
          </a:xfrm>
        </p:grpSpPr>
        <p:grpSp>
          <p:nvGrpSpPr>
            <p:cNvPr id="17" name="グループ化 16"/>
            <p:cNvGrpSpPr/>
            <p:nvPr/>
          </p:nvGrpSpPr>
          <p:grpSpPr>
            <a:xfrm>
              <a:off x="6724649" y="293893"/>
              <a:ext cx="3181876" cy="264495"/>
              <a:chOff x="6724649" y="293893"/>
              <a:chExt cx="3181876" cy="264495"/>
            </a:xfrm>
          </p:grpSpPr>
          <p:sp>
            <p:nvSpPr>
              <p:cNvPr id="19" name="正方形/長方形 18"/>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0" name="正方形/長方形 19"/>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1" name="正方形/長方形 20"/>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2" name="正方形/長方形 21"/>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8" name="正方形/長方形 17"/>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126300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5309</TotalTime>
  <Words>653</Words>
  <Application>Microsoft Macintosh PowerPoint</Application>
  <PresentationFormat>A4 210 x 297 mm</PresentationFormat>
  <Paragraphs>38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61）応援職員の派遣（応援地方公共団体の取組）</vt:lpstr>
      <vt:lpstr>61）応援職員の派遣（応援地方公共団体の取組）</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329</cp:revision>
  <dcterms:created xsi:type="dcterms:W3CDTF">2021-04-27T00:46:29Z</dcterms:created>
  <dcterms:modified xsi:type="dcterms:W3CDTF">2023-01-05T08:40:21Z</dcterms:modified>
</cp:coreProperties>
</file>