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4" r:id="rId2"/>
  </p:sldMasterIdLst>
  <p:notesMasterIdLst>
    <p:notesMasterId r:id="rId4"/>
  </p:notesMasterIdLst>
  <p:sldIdLst>
    <p:sldId id="34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 " lastIdx="5" clrIdx="0">
    <p:extLst>
      <p:ext uri="{19B8F6BF-5375-455C-9EA6-DF929625EA0E}">
        <p15:presenceInfo xmlns:p15="http://schemas.microsoft.com/office/powerpoint/2012/main" userId=" " providerId="None"/>
      </p:ext>
    </p:extLst>
  </p:cmAuthor>
  <p:cmAuthor id="2" name="藤原 啓志（復興庁本庁）" initials="藤原" lastIdx="21" clrIdx="1">
    <p:extLst>
      <p:ext uri="{19B8F6BF-5375-455C-9EA6-DF929625EA0E}">
        <p15:presenceInfo xmlns:p15="http://schemas.microsoft.com/office/powerpoint/2012/main" userId="S-1-5-21-2022458152-3381638288-3706476089-1825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99CC"/>
    <a:srgbClr val="669900"/>
    <a:srgbClr val="FF9900"/>
    <a:srgbClr val="FFCC00"/>
    <a:srgbClr val="CCFFFF"/>
    <a:srgbClr val="3399FF"/>
    <a:srgbClr val="4472C4"/>
    <a:srgbClr val="33CC33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27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200" y="16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3EEF2-B4FD-40D2-AEF2-3015A601DEDD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89A7F-B578-475B-81AA-A7E34DC153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129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285053"/>
            <a:ext cx="762000" cy="5729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fld id="{864B4664-5996-49A2-BC48-30B45CC7601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-3593" y="815068"/>
            <a:ext cx="990600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タイトル 3"/>
          <p:cNvSpPr>
            <a:spLocks noGrp="1"/>
          </p:cNvSpPr>
          <p:nvPr>
            <p:ph type="title"/>
          </p:nvPr>
        </p:nvSpPr>
        <p:spPr>
          <a:xfrm>
            <a:off x="-3593" y="289362"/>
            <a:ext cx="8673031" cy="526126"/>
          </a:xfrm>
          <a:prstGeom prst="rect">
            <a:avLst/>
          </a:prstGeom>
        </p:spPr>
        <p:txBody>
          <a:bodyPr tIns="36000" bIns="0" anchor="ctr" anchorCtr="0"/>
          <a:lstStyle>
            <a:lvl1pPr>
              <a:defRPr sz="2000" b="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2627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901" y="-5153"/>
            <a:ext cx="1171099" cy="52177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35F6-EEBF-4276-AA13-8911048B2355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548680"/>
            <a:ext cx="9906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9013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901" y="-5153"/>
            <a:ext cx="1171099" cy="52177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49D8-ACB2-40A4-9A18-BE04DB8672CE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548680"/>
            <a:ext cx="9906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9401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901" y="-5153"/>
            <a:ext cx="1171099" cy="521770"/>
          </a:xfrm>
          <a:prstGeom prst="rect">
            <a:avLst/>
          </a:prstGeom>
        </p:spPr>
      </p:pic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C841-1964-4F1E-B9C0-7821D4D2B721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548680"/>
            <a:ext cx="9906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561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基礎資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901" y="-5153"/>
            <a:ext cx="1171099" cy="521770"/>
          </a:xfrm>
          <a:prstGeom prst="rect">
            <a:avLst/>
          </a:prstGeom>
        </p:spPr>
      </p:pic>
      <p:cxnSp>
        <p:nvCxnSpPr>
          <p:cNvPr id="6" name="直線コネクタ 5"/>
          <p:cNvCxnSpPr/>
          <p:nvPr userDrawn="1"/>
        </p:nvCxnSpPr>
        <p:spPr>
          <a:xfrm>
            <a:off x="0" y="548680"/>
            <a:ext cx="9906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日付プレースホルダー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33C8C-B327-4EA0-844F-8EEFB002E2EB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14" name="フッター プレースホルダー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013393" y="6453337"/>
            <a:ext cx="1825292" cy="365125"/>
          </a:xfrm>
        </p:spPr>
        <p:txBody>
          <a:bodyPr/>
          <a:lstStyle>
            <a:lvl1pPr>
              <a:defRPr sz="2000"/>
            </a:lvl1pPr>
          </a:lstStyle>
          <a:p>
            <a:fld id="{BA4EB7A0-6E3F-4C1C-951C-B4307713EB7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0765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D567-A947-457D-975E-9C53F420B8DD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722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C1E7-B5DA-4EEF-B2CA-01B476773B1C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430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C42C-8EA6-475F-B33A-76732883B0C9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0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B6FA-D001-42C9-8972-6452FE41D2BC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516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5642-682D-411E-BB6A-51A0DAAA95CD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404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7F95-F7B3-4F07-9A40-76E594F6C59B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210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57E4-776C-4AD5-96C3-0D5DBB61B70D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691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2F76-872E-4243-B0AB-29141852F7CD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510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285053"/>
            <a:ext cx="762000" cy="5729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fld id="{864B4664-5996-49A2-BC48-30B45CC760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5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BA84A-AD4F-464B-A5A5-BF6DD19FB0A1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399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7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105508" y="1740982"/>
            <a:ext cx="9683261" cy="2187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1" dirty="0">
                <a:solidFill>
                  <a:schemeClr val="tx1"/>
                </a:solidFill>
              </a:rPr>
              <a:t>【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東日本大震災における取組</a:t>
            </a:r>
            <a:r>
              <a:rPr kumimoji="1" lang="en-US" altLang="ja-JP" sz="1200" b="1" dirty="0">
                <a:solidFill>
                  <a:schemeClr val="tx1"/>
                </a:solidFill>
              </a:rPr>
              <a:t>】</a:t>
            </a:r>
          </a:p>
          <a:p>
            <a:pPr>
              <a:spcBef>
                <a:spcPts val="600"/>
              </a:spcBef>
            </a:pPr>
            <a:r>
              <a:rPr kumimoji="1" lang="ja-JP" altLang="en-US" sz="1200" b="1" dirty="0">
                <a:solidFill>
                  <a:schemeClr val="tx1"/>
                </a:solidFill>
              </a:rPr>
              <a:t>・平時からの官民の連携体制の構築</a:t>
            </a:r>
            <a:r>
              <a:rPr kumimoji="1" lang="ja-JP" altLang="en-US" sz="1200" dirty="0">
                <a:solidFill>
                  <a:schemeClr val="tx1"/>
                </a:solidFill>
              </a:rPr>
              <a:t>（課題①） 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　</a:t>
            </a:r>
            <a:r>
              <a:rPr kumimoji="1" lang="ja-JP" altLang="en-US" sz="1200" dirty="0">
                <a:solidFill>
                  <a:schemeClr val="tx1"/>
                </a:solidFill>
              </a:rPr>
              <a:t>　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82563" indent="-182563"/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岩手県北上市では、発災以前からの日常的連携を生かし、市、社会福祉協議会、雇用対策協議会が連携して「きたかみ復興支援協働体」を設立し、被災者支援を実施。</a:t>
            </a:r>
            <a:endParaRPr kumimoji="1" lang="en-US" altLang="ja-JP" sz="1200" dirty="0">
              <a:solidFill>
                <a:schemeClr val="tx1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marL="182563" indent="-182563">
              <a:spcBef>
                <a:spcPts val="600"/>
              </a:spcBef>
            </a:pPr>
            <a:r>
              <a:rPr kumimoji="1" lang="ja-JP" altLang="en-US" sz="1200" b="1" dirty="0">
                <a:solidFill>
                  <a:schemeClr val="tx1"/>
                </a:solidFill>
              </a:rPr>
              <a:t>・官民の役割分担を踏まえた効率的な復旧支援</a:t>
            </a:r>
            <a:r>
              <a:rPr kumimoji="1" lang="ja-JP" altLang="en-US" sz="1200" dirty="0">
                <a:solidFill>
                  <a:schemeClr val="tx1"/>
                </a:solidFill>
              </a:rPr>
              <a:t>（課題①）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marL="185738" indent="-185738"/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</a:t>
            </a:r>
            <a:r>
              <a:rPr kumimoji="1" lang="en-US" altLang="ja-JP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2011</a:t>
            </a:r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年４月、宮城県庁に政府現地対策本部（国）、宮城県、自衛隊、</a:t>
            </a:r>
            <a:r>
              <a:rPr kumimoji="1" lang="en-US" altLang="ja-JP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NGO/NPO</a:t>
            </a:r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から構成される「被災者支援４者連絡会議」が設置され、会議を通して、行政機関と</a:t>
            </a:r>
            <a:r>
              <a:rPr kumimoji="1" lang="en-US" altLang="ja-JP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NPO</a:t>
            </a:r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等との連携による食事提供、避難所運営支援、物資配給等について検討</a:t>
            </a:r>
            <a:r>
              <a:rPr kumimoji="1" lang="ja-JP" altLang="en-US" sz="1200" dirty="0">
                <a:solidFill>
                  <a:schemeClr val="tx1"/>
                </a:solidFill>
              </a:rPr>
              <a:t>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82563" indent="-182563">
              <a:spcBef>
                <a:spcPts val="600"/>
              </a:spcBef>
            </a:pPr>
            <a:r>
              <a:rPr kumimoji="1" lang="ja-JP" altLang="en-US" sz="1200" b="1" dirty="0">
                <a:solidFill>
                  <a:schemeClr val="tx1"/>
                </a:solidFill>
              </a:rPr>
              <a:t>・官民協働による復興課題解決</a:t>
            </a:r>
            <a:r>
              <a:rPr kumimoji="1" lang="ja-JP" altLang="en-US" sz="1200" dirty="0">
                <a:solidFill>
                  <a:schemeClr val="tx1"/>
                </a:solidFill>
              </a:rPr>
              <a:t>（課題②）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marL="185738" indent="-185738"/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岩手県では、「いわて社会貢献・復興活動支援基金」を創設し、漁業の魅力を伝える体験ツアーの実施など、</a:t>
            </a:r>
            <a:r>
              <a:rPr kumimoji="1" lang="en-US" altLang="ja-JP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NPO</a:t>
            </a:r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等による復興活動や地域課題解決に係る取組に対して助成を実施。</a:t>
            </a:r>
            <a:endParaRPr kumimoji="1" lang="en-US" altLang="ja-JP" sz="1200" dirty="0">
              <a:solidFill>
                <a:schemeClr val="tx1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58</a:t>
            </a:r>
            <a:r>
              <a:rPr lang="ja-JP" altLang="en-US" dirty="0"/>
              <a:t>）官民の連携・役割分担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170" y="4623"/>
            <a:ext cx="2589630" cy="264495"/>
          </a:xfrm>
          <a:prstGeom prst="rect">
            <a:avLst/>
          </a:prstGeom>
          <a:solidFill>
            <a:srgbClr val="FF9900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" bIns="0" rtlCol="0" anchor="ctr"/>
          <a:lstStyle/>
          <a:p>
            <a:pPr algn="l"/>
            <a:r>
              <a:rPr kumimoji="1" lang="ja-JP" altLang="en-US" sz="1400" b="1" dirty="0">
                <a:solidFill>
                  <a:schemeClr val="bg1"/>
                </a:solidFill>
              </a:rPr>
              <a:t>分野：</a:t>
            </a:r>
            <a:r>
              <a:rPr kumimoji="1" lang="en-US" altLang="ja-JP" sz="1400" b="1" dirty="0">
                <a:solidFill>
                  <a:schemeClr val="bg1"/>
                </a:solidFill>
              </a:rPr>
              <a:t>Ⅳ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 協働と継承</a:t>
            </a:r>
            <a:endParaRPr kumimoji="1" lang="en-US" altLang="ja-JP" sz="1400" b="1" dirty="0">
              <a:solidFill>
                <a:schemeClr val="bg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592729" y="4623"/>
            <a:ext cx="4141445" cy="264495"/>
          </a:xfrm>
          <a:prstGeom prst="rect">
            <a:avLst/>
          </a:prstGeom>
          <a:solidFill>
            <a:srgbClr val="CCFFFF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" bIns="0" rtlCol="0" anchor="ctr"/>
          <a:lstStyle/>
          <a:p>
            <a:pPr algn="l"/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大項目：１．</a:t>
            </a:r>
            <a:r>
              <a:rPr kumimoji="1" lang="en-US" altLang="ja-JP" sz="1400" dirty="0">
                <a:solidFill>
                  <a:schemeClr val="tx1"/>
                </a:solidFill>
                <a:latin typeface="+mn-ea"/>
              </a:rPr>
              <a:t>NPO</a:t>
            </a:r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・民間企業等</a:t>
            </a:r>
            <a:endParaRPr kumimoji="1" lang="en-US" altLang="ja-JP" sz="14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05508" y="950638"/>
            <a:ext cx="9683261" cy="724697"/>
          </a:xfrm>
          <a:prstGeom prst="rect">
            <a:avLst/>
          </a:prstGeom>
          <a:solidFill>
            <a:srgbClr val="FFFFCC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108000" rtlCol="0" anchor="ctr">
            <a:noAutofit/>
          </a:bodyPr>
          <a:lstStyle/>
          <a:p>
            <a:pPr>
              <a:lnSpc>
                <a:spcPts val="2400"/>
              </a:lnSpc>
            </a:pPr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課題</a:t>
            </a:r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 平時において、どのように官民連携の仕組みを構築するか</a:t>
            </a:r>
            <a:endParaRPr kumimoji="1" lang="en-US" altLang="ja-JP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579438">
              <a:lnSpc>
                <a:spcPts val="2400"/>
              </a:lnSpc>
            </a:pP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② 官民がそれぞれの強みを生かしてどのように役割分担するか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05508" y="4011711"/>
            <a:ext cx="9683261" cy="1703251"/>
          </a:xfrm>
          <a:prstGeom prst="rect">
            <a:avLst/>
          </a:prstGeom>
          <a:solidFill>
            <a:srgbClr val="CCFFFF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0" rtlCol="0" anchor="t" anchorCtr="0">
            <a:no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教訓・ノウハウ</a:t>
            </a:r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>
              <a:spcBef>
                <a:spcPts val="600"/>
              </a:spcBef>
            </a:pPr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 </a:t>
            </a: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平時から官民連携体制を整備し、役割を踏まえた復旧支援を行う</a:t>
            </a:r>
          </a:p>
          <a:p>
            <a:pPr marL="378000" indent="-446088"/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平時から、</a:t>
            </a:r>
            <a:r>
              <a:rPr kumimoji="1" lang="en-US" altLang="ja-JP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NPO</a:t>
            </a:r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等の中間支援組織との連携体制を構築し、情報共有のあり方や連携について、具体的な取り決めを行う。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378000" indent="-446088"/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発災時には、官民の情報交換会議を開催し、協働母体として継続して復興課題に取り組む体制を維持する。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 官民それぞれの強みを発揮して地域課題に取り組む</a:t>
            </a:r>
            <a:endParaRPr kumimoji="1" lang="ja-JP" altLang="en-US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378000" indent="-363538"/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</a:t>
            </a:r>
            <a:r>
              <a:rPr kumimoji="1" lang="en-US" altLang="ja-JP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NPO</a:t>
            </a:r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等は自らの経験・ノウハウやネットワーク等を活かし、行政機関は効率的な課題解決のために</a:t>
            </a:r>
            <a:r>
              <a:rPr kumimoji="1" lang="en-US" altLang="ja-JP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NPO</a:t>
            </a:r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等に委託を行う。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6724649" y="4968"/>
            <a:ext cx="3181876" cy="264495"/>
            <a:chOff x="6724649" y="293893"/>
            <a:chExt cx="3181876" cy="264495"/>
          </a:xfrm>
        </p:grpSpPr>
        <p:grpSp>
          <p:nvGrpSpPr>
            <p:cNvPr id="12" name="グループ化 11"/>
            <p:cNvGrpSpPr/>
            <p:nvPr/>
          </p:nvGrpSpPr>
          <p:grpSpPr>
            <a:xfrm>
              <a:off x="6724649" y="293893"/>
              <a:ext cx="3181876" cy="264495"/>
              <a:chOff x="6724649" y="293893"/>
              <a:chExt cx="3181876" cy="264495"/>
            </a:xfrm>
          </p:grpSpPr>
          <p:sp>
            <p:nvSpPr>
              <p:cNvPr id="14" name="正方形/長方形 13"/>
              <p:cNvSpPr/>
              <p:nvPr/>
            </p:nvSpPr>
            <p:spPr>
              <a:xfrm>
                <a:off x="6724649" y="293893"/>
                <a:ext cx="795600" cy="26449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8000" rIns="0" bIns="0"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</a:rPr>
                  <a:t>応急</a:t>
                </a:r>
                <a:endParaRPr kumimoji="1" lang="en-US" altLang="ja-JP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正方形/長方形 14"/>
              <p:cNvSpPr/>
              <p:nvPr/>
            </p:nvSpPr>
            <p:spPr>
              <a:xfrm>
                <a:off x="7519725" y="293893"/>
                <a:ext cx="795600" cy="26449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8000" rIns="0" bIns="0"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</a:rPr>
                  <a:t>復旧</a:t>
                </a:r>
                <a:endParaRPr kumimoji="1" lang="en-US" altLang="ja-JP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8315325" y="293893"/>
                <a:ext cx="795600" cy="26449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8000" rIns="0" bIns="0"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</a:rPr>
                  <a:t>復興前期</a:t>
                </a:r>
                <a:endParaRPr kumimoji="1" lang="en-US" altLang="ja-JP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9110925" y="293893"/>
                <a:ext cx="795600" cy="26449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8000" rIns="0" bIns="0"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</a:rPr>
                  <a:t>復興後期</a:t>
                </a:r>
                <a:endParaRPr kumimoji="1" lang="en-US" altLang="ja-JP" sz="12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正方形/長方形 12"/>
            <p:cNvSpPr/>
            <p:nvPr/>
          </p:nvSpPr>
          <p:spPr>
            <a:xfrm>
              <a:off x="6725173" y="293893"/>
              <a:ext cx="3181352" cy="264495"/>
            </a:xfrm>
            <a:prstGeom prst="rect">
              <a:avLst/>
            </a:prstGeom>
            <a:noFill/>
            <a:ln>
              <a:solidFill>
                <a:srgbClr val="4472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8000" rIns="72000" bIns="0" rtlCol="0" anchor="ctr"/>
            <a:lstStyle/>
            <a:p>
              <a:endParaRPr kumimoji="1" lang="en-US" altLang="ja-JP" sz="1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3693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5309</TotalTime>
  <Words>401</Words>
  <Application>Microsoft Macintosh PowerPoint</Application>
  <PresentationFormat>A4 210 x 297 mm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ゴシック</vt:lpstr>
      <vt:lpstr>ＭＳ 明朝</vt:lpstr>
      <vt:lpstr>游ゴシック</vt:lpstr>
      <vt:lpstr>游ゴシック Medium</vt:lpstr>
      <vt:lpstr>游明朝</vt:lpstr>
      <vt:lpstr>Arial</vt:lpstr>
      <vt:lpstr>Calibri</vt:lpstr>
      <vt:lpstr>Office テーマ</vt:lpstr>
      <vt:lpstr>1_デザインの設定</vt:lpstr>
      <vt:lpstr>58）官民の連携・役割分担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立岩 里生太（復興庁本庁）</dc:creator>
  <cp:lastModifiedBy>竜介 武田</cp:lastModifiedBy>
  <cp:revision>325</cp:revision>
  <dcterms:created xsi:type="dcterms:W3CDTF">2021-04-27T00:46:29Z</dcterms:created>
  <dcterms:modified xsi:type="dcterms:W3CDTF">2023-01-05T08:39:41Z</dcterms:modified>
</cp:coreProperties>
</file>