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4" r:id="rId2"/>
  </p:sldMasterIdLst>
  <p:notesMasterIdLst>
    <p:notesMasterId r:id="rId5"/>
  </p:notesMasterIdLst>
  <p:sldIdLst>
    <p:sldId id="331" r:id="rId3"/>
    <p:sldId id="346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 " lastIdx="5" clrIdx="0">
    <p:extLst>
      <p:ext uri="{19B8F6BF-5375-455C-9EA6-DF929625EA0E}">
        <p15:presenceInfo xmlns:p15="http://schemas.microsoft.com/office/powerpoint/2012/main" userId=" " providerId="None"/>
      </p:ext>
    </p:extLst>
  </p:cmAuthor>
  <p:cmAuthor id="2" name="藤原 啓志（復興庁本庁）" initials="藤原" lastIdx="21" clrIdx="1">
    <p:extLst>
      <p:ext uri="{19B8F6BF-5375-455C-9EA6-DF929625EA0E}">
        <p15:presenceInfo xmlns:p15="http://schemas.microsoft.com/office/powerpoint/2012/main" userId="S-1-5-21-2022458152-3381638288-3706476089-1825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99CC"/>
    <a:srgbClr val="669900"/>
    <a:srgbClr val="FF9900"/>
    <a:srgbClr val="FFCC00"/>
    <a:srgbClr val="CCFFFF"/>
    <a:srgbClr val="3399FF"/>
    <a:srgbClr val="4472C4"/>
    <a:srgbClr val="33CC33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27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200" y="16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3EEF2-B4FD-40D2-AEF2-3015A601DEDD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89A7F-B578-475B-81AA-A7E34DC153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129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285053"/>
            <a:ext cx="762000" cy="5729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fld id="{864B4664-5996-49A2-BC48-30B45CC7601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-3593" y="815068"/>
            <a:ext cx="990600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タイトル 3"/>
          <p:cNvSpPr>
            <a:spLocks noGrp="1"/>
          </p:cNvSpPr>
          <p:nvPr>
            <p:ph type="title"/>
          </p:nvPr>
        </p:nvSpPr>
        <p:spPr>
          <a:xfrm>
            <a:off x="-3593" y="289362"/>
            <a:ext cx="8673031" cy="526126"/>
          </a:xfrm>
          <a:prstGeom prst="rect">
            <a:avLst/>
          </a:prstGeom>
        </p:spPr>
        <p:txBody>
          <a:bodyPr tIns="36000" bIns="0" anchor="ctr" anchorCtr="0"/>
          <a:lstStyle>
            <a:lvl1pPr>
              <a:defRPr sz="2000" b="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2627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35F6-EEBF-4276-AA13-8911048B2355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013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49D8-ACB2-40A4-9A18-BE04DB8672CE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9401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C841-1964-4F1E-B9C0-7821D4D2B721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561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基礎資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cxnSp>
        <p:nvCxnSpPr>
          <p:cNvPr id="6" name="直線コネクタ 5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日付プレースホルダー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33C8C-B327-4EA0-844F-8EEFB002E2EB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14" name="フッター プレースホルダー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013393" y="6453337"/>
            <a:ext cx="1825292" cy="365125"/>
          </a:xfrm>
        </p:spPr>
        <p:txBody>
          <a:bodyPr/>
          <a:lstStyle>
            <a:lvl1pPr>
              <a:defRPr sz="2000"/>
            </a:lvl1pPr>
          </a:lstStyle>
          <a:p>
            <a:fld id="{BA4EB7A0-6E3F-4C1C-951C-B4307713EB7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0765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D567-A947-457D-975E-9C53F420B8D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722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C1E7-B5DA-4EEF-B2CA-01B476773B1C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43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C42C-8EA6-475F-B33A-76732883B0C9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0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B6FA-D001-42C9-8972-6452FE41D2BC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516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5642-682D-411E-BB6A-51A0DAAA95C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04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7F95-F7B3-4F07-9A40-76E594F6C59B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210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57E4-776C-4AD5-96C3-0D5DBB61B70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69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2F76-872E-4243-B0AB-29141852F7C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510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285053"/>
            <a:ext cx="762000" cy="5729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fld id="{864B4664-5996-49A2-BC48-30B45CC760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5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BA84A-AD4F-464B-A5A5-BF6DD19FB0A1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39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105508" y="1870633"/>
            <a:ext cx="9683261" cy="2102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>
                <a:solidFill>
                  <a:schemeClr val="tx1"/>
                </a:solidFill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東日本大震災における取組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】</a:t>
            </a:r>
          </a:p>
          <a:p>
            <a:pPr>
              <a:spcBef>
                <a:spcPts val="600"/>
              </a:spcBef>
            </a:pPr>
            <a:r>
              <a:rPr kumimoji="1" lang="ja-JP" altLang="en-US" sz="1200" b="1" dirty="0">
                <a:solidFill>
                  <a:schemeClr val="tx1"/>
                </a:solidFill>
              </a:rPr>
              <a:t>・県域レベルでの中間支援組織の設立</a:t>
            </a:r>
            <a:r>
              <a:rPr kumimoji="1" lang="ja-JP" altLang="en-US" sz="1200" dirty="0">
                <a:solidFill>
                  <a:schemeClr val="tx1"/>
                </a:solidFill>
              </a:rPr>
              <a:t>（課題①） 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　　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marL="182563" indent="-182563"/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被災３県では、県域レベルでの中間支援組織が設立され、</a:t>
            </a:r>
            <a:r>
              <a:rPr kumimoji="1" lang="en-US" altLang="ja-JP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NPO</a:t>
            </a:r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等と行政機関との間で被災者支援に関する情報の集約・共有と活動調整が行われた。</a:t>
            </a:r>
            <a:endParaRPr kumimoji="1" lang="en-US" altLang="ja-JP" sz="1200" dirty="0">
              <a:solidFill>
                <a:schemeClr val="tx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182563" indent="-182563">
              <a:spcBef>
                <a:spcPts val="600"/>
              </a:spcBef>
            </a:pPr>
            <a:r>
              <a:rPr kumimoji="1" lang="ja-JP" altLang="en-US" sz="1200" b="1" dirty="0">
                <a:solidFill>
                  <a:schemeClr val="tx1"/>
                </a:solidFill>
                <a:latin typeface="+mn-ea"/>
              </a:rPr>
              <a:t>・</a:t>
            </a:r>
            <a:r>
              <a:rPr kumimoji="1" lang="en-US" altLang="ja-JP" sz="1200" b="1" dirty="0">
                <a:solidFill>
                  <a:schemeClr val="tx1"/>
                </a:solidFill>
                <a:latin typeface="+mn-ea"/>
              </a:rPr>
              <a:t>NPO</a:t>
            </a:r>
            <a:r>
              <a:rPr kumimoji="1" lang="ja-JP" altLang="en-US" sz="1200" b="1" dirty="0">
                <a:solidFill>
                  <a:schemeClr val="tx1"/>
                </a:solidFill>
                <a:latin typeface="+mn-ea"/>
              </a:rPr>
              <a:t>等と行政機関とのネットワーク形成</a:t>
            </a:r>
            <a:r>
              <a:rPr kumimoji="1" lang="ja-JP" altLang="en-US" sz="1200" dirty="0">
                <a:solidFill>
                  <a:schemeClr val="tx1"/>
                </a:solidFill>
              </a:rPr>
              <a:t>（課題①）</a:t>
            </a:r>
            <a:endParaRPr kumimoji="1" lang="en-US" altLang="ja-JP" sz="1200" b="1" dirty="0">
              <a:solidFill>
                <a:schemeClr val="tx1"/>
              </a:solidFill>
              <a:latin typeface="+mn-ea"/>
            </a:endParaRPr>
          </a:p>
          <a:p>
            <a:pPr marL="185738" indent="-185738"/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東日本大震災支援全国ネットワーク（</a:t>
            </a:r>
            <a:r>
              <a:rPr kumimoji="1" lang="en-US" altLang="ja-JP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JCN</a:t>
            </a:r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）では、被災者支援情報を集約・公表、活動ガイドライン作成、</a:t>
            </a:r>
            <a:r>
              <a:rPr kumimoji="1" lang="en-US" altLang="ja-JP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NPO</a:t>
            </a:r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等と各省庁の定期連絡会議を開催等。</a:t>
            </a:r>
            <a:endParaRPr kumimoji="1" lang="en-US" altLang="ja-JP" sz="1200" dirty="0">
              <a:solidFill>
                <a:schemeClr val="tx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185738" indent="-185738"/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宮城県では公益社団法人</a:t>
            </a:r>
            <a:r>
              <a:rPr kumimoji="1" lang="en-US" altLang="ja-JP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3.11</a:t>
            </a:r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みらいサポートが、定期的に様々な会議を開催し、</a:t>
            </a:r>
            <a:r>
              <a:rPr kumimoji="1" lang="en-US" altLang="ja-JP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NPO</a:t>
            </a:r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等の調整や連携のサポートを実施。</a:t>
            </a:r>
            <a:endParaRPr kumimoji="1" lang="en-US" altLang="ja-JP" sz="1200" dirty="0">
              <a:solidFill>
                <a:schemeClr val="tx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182563" indent="-182563">
              <a:spcBef>
                <a:spcPts val="600"/>
              </a:spcBef>
            </a:pPr>
            <a:r>
              <a:rPr kumimoji="1" lang="ja-JP" altLang="en-US" sz="1200" b="1" dirty="0">
                <a:solidFill>
                  <a:schemeClr val="tx1"/>
                </a:solidFill>
              </a:rPr>
              <a:t>・組織運営と財政基盤の確立支援</a:t>
            </a:r>
            <a:r>
              <a:rPr kumimoji="1" lang="ja-JP" altLang="en-US" sz="1200" dirty="0">
                <a:solidFill>
                  <a:schemeClr val="tx1"/>
                </a:solidFill>
              </a:rPr>
              <a:t>（課題②）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marL="185738" indent="-185738"/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日本</a:t>
            </a:r>
            <a:r>
              <a:rPr kumimoji="1" lang="en-US" altLang="ja-JP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NPO</a:t>
            </a:r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センターでは、被災３県で被災者の生活再建を支援する現地</a:t>
            </a:r>
            <a:r>
              <a:rPr kumimoji="1" lang="en-US" altLang="ja-JP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NPO</a:t>
            </a:r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のために、「東日本大震災現地</a:t>
            </a:r>
            <a:r>
              <a:rPr kumimoji="1" lang="en-US" altLang="ja-JP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NPO</a:t>
            </a:r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応援基金」を設立し、</a:t>
            </a:r>
            <a:r>
              <a:rPr kumimoji="1" lang="en-US" altLang="ja-JP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NPO</a:t>
            </a:r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等のスタッフの育成や情報ネットワークの構築などの助成活動を実施。</a:t>
            </a:r>
            <a:endParaRPr kumimoji="1" lang="en-US" altLang="ja-JP" sz="1200" dirty="0">
              <a:solidFill>
                <a:schemeClr val="tx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57</a:t>
            </a:r>
            <a:r>
              <a:rPr lang="ja-JP" altLang="en-US" dirty="0"/>
              <a:t>）中間支援組織・ネットワーク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170" y="4623"/>
            <a:ext cx="2589630" cy="264495"/>
          </a:xfrm>
          <a:prstGeom prst="rect">
            <a:avLst/>
          </a:prstGeom>
          <a:solidFill>
            <a:srgbClr val="FF9900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" bIns="0" rtlCol="0" anchor="ctr"/>
          <a:lstStyle/>
          <a:p>
            <a:pPr algn="l"/>
            <a:r>
              <a:rPr kumimoji="1" lang="ja-JP" altLang="en-US" sz="1400" b="1" dirty="0">
                <a:solidFill>
                  <a:schemeClr val="bg1"/>
                </a:solidFill>
              </a:rPr>
              <a:t>分野：</a:t>
            </a:r>
            <a:r>
              <a:rPr kumimoji="1" lang="en-US" altLang="ja-JP" sz="1400" b="1" dirty="0">
                <a:solidFill>
                  <a:schemeClr val="bg1"/>
                </a:solidFill>
              </a:rPr>
              <a:t>Ⅳ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 協働と継承</a:t>
            </a:r>
            <a:endParaRPr kumimoji="1" lang="en-US" altLang="ja-JP" sz="1400" b="1" dirty="0">
              <a:solidFill>
                <a:schemeClr val="bg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592729" y="4623"/>
            <a:ext cx="4141445" cy="264495"/>
          </a:xfrm>
          <a:prstGeom prst="rect">
            <a:avLst/>
          </a:prstGeom>
          <a:solidFill>
            <a:srgbClr val="CCFFFF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" bIns="0" rtlCol="0" anchor="ctr"/>
          <a:lstStyle/>
          <a:p>
            <a:pPr algn="l"/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大項目：１．</a:t>
            </a:r>
            <a:r>
              <a:rPr kumimoji="1" lang="en-US" altLang="ja-JP" sz="1400" dirty="0">
                <a:solidFill>
                  <a:schemeClr val="tx1"/>
                </a:solidFill>
                <a:latin typeface="+mn-ea"/>
              </a:rPr>
              <a:t>NPO</a:t>
            </a:r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・民間企業等</a:t>
            </a:r>
            <a:endParaRPr kumimoji="1" lang="en-US" altLang="ja-JP" sz="1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05508" y="950638"/>
            <a:ext cx="9683261" cy="724697"/>
          </a:xfrm>
          <a:prstGeom prst="rect">
            <a:avLst/>
          </a:prstGeom>
          <a:solidFill>
            <a:srgbClr val="FFFFCC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108000" rtlCol="0" anchor="ctr">
            <a:noAutofit/>
          </a:bodyPr>
          <a:lstStyle/>
          <a:p>
            <a:pPr>
              <a:lnSpc>
                <a:spcPts val="2400"/>
              </a:lnSpc>
            </a:pP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課題</a:t>
            </a: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中間支援組織は、</a:t>
            </a: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NPO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等の活動をどのように調整するか</a:t>
            </a:r>
            <a:endParaRPr kumimoji="1"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579438">
              <a:lnSpc>
                <a:spcPts val="2400"/>
              </a:lnSpc>
            </a:pP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② 中間支援組織は、</a:t>
            </a: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NPO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等の運営をどのように支援するか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05508" y="4623906"/>
            <a:ext cx="9683261" cy="1813559"/>
          </a:xfrm>
          <a:prstGeom prst="rect">
            <a:avLst/>
          </a:prstGeom>
          <a:solidFill>
            <a:srgbClr val="CCFFFF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0" rtlCol="0" anchor="t" anchorCtr="0">
            <a:no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教訓・ノウハウ</a:t>
            </a: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>
              <a:spcBef>
                <a:spcPts val="600"/>
              </a:spcBef>
            </a:pP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NPO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等と行政機関や支援機関等との情報共有の「場」をつくる</a:t>
            </a:r>
          </a:p>
          <a:p>
            <a:pPr marL="378000" indent="-446088"/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県域レベルの中間支援組織の設立により県内の多様な</a:t>
            </a:r>
            <a:r>
              <a:rPr kumimoji="1" lang="en-US" altLang="ja-JP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NPO</a:t>
            </a:r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や支援機関の情報共有を実現する。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378000" indent="-446088"/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災害時は、市町村は、自治会等の地縁団体、医療、福祉関係団体等と連携して避難所外避難者について、要配慮者の所在や支援の要否を把握する。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378000" indent="-446088"/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市町村、施設関係者、支援団体は、福祉避難所の指定及び運営体制について平時から検討し、要配慮者をスムーズに受け入れられるよう訓練しておく。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二等辺三角形 10"/>
          <p:cNvSpPr/>
          <p:nvPr/>
        </p:nvSpPr>
        <p:spPr>
          <a:xfrm rot="10800000">
            <a:off x="3989248" y="6550286"/>
            <a:ext cx="1915781" cy="307714"/>
          </a:xfrm>
          <a:prstGeom prst="triangle">
            <a:avLst/>
          </a:prstGeom>
          <a:solidFill>
            <a:srgbClr val="CCFFFF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0" rtlCol="0" anchor="t" anchorCtr="0">
            <a:noAutofit/>
          </a:bodyPr>
          <a:lstStyle/>
          <a:p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6724649" y="4968"/>
            <a:ext cx="3181876" cy="264495"/>
            <a:chOff x="6724649" y="293893"/>
            <a:chExt cx="3181876" cy="264495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6724649" y="293893"/>
              <a:ext cx="3181876" cy="264495"/>
              <a:chOff x="6724649" y="293893"/>
              <a:chExt cx="3181876" cy="264495"/>
            </a:xfrm>
          </p:grpSpPr>
          <p:sp>
            <p:nvSpPr>
              <p:cNvPr id="15" name="正方形/長方形 14"/>
              <p:cNvSpPr/>
              <p:nvPr/>
            </p:nvSpPr>
            <p:spPr>
              <a:xfrm>
                <a:off x="6724649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応急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7519725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復旧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8315325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復興前期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9110925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復興後期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4" name="正方形/長方形 13"/>
            <p:cNvSpPr/>
            <p:nvPr/>
          </p:nvSpPr>
          <p:spPr>
            <a:xfrm>
              <a:off x="6725173" y="293893"/>
              <a:ext cx="3181352" cy="264495"/>
            </a:xfrm>
            <a:prstGeom prst="rect">
              <a:avLst/>
            </a:prstGeom>
            <a:noFill/>
            <a:ln>
              <a:solidFill>
                <a:srgbClr val="4472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8000" rIns="72000" bIns="0" rtlCol="0" anchor="ctr"/>
            <a:lstStyle/>
            <a:p>
              <a:endParaRPr kumimoji="1" lang="en-US" altLang="ja-JP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9967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57</a:t>
            </a:r>
            <a:r>
              <a:rPr lang="ja-JP" altLang="en-US" dirty="0"/>
              <a:t>）中間支援組織・ネットワーク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170" y="4623"/>
            <a:ext cx="2589630" cy="264495"/>
          </a:xfrm>
          <a:prstGeom prst="rect">
            <a:avLst/>
          </a:prstGeom>
          <a:solidFill>
            <a:srgbClr val="FF9900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" bIns="0" rtlCol="0" anchor="ctr"/>
          <a:lstStyle/>
          <a:p>
            <a:pPr algn="l"/>
            <a:r>
              <a:rPr kumimoji="1" lang="ja-JP" altLang="en-US" sz="1400" b="1" dirty="0">
                <a:solidFill>
                  <a:schemeClr val="bg1"/>
                </a:solidFill>
              </a:rPr>
              <a:t>分野：</a:t>
            </a:r>
            <a:r>
              <a:rPr kumimoji="1" lang="en-US" altLang="ja-JP" sz="1400" b="1" dirty="0">
                <a:solidFill>
                  <a:schemeClr val="bg1"/>
                </a:solidFill>
              </a:rPr>
              <a:t>Ⅳ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 協働と継承</a:t>
            </a:r>
            <a:endParaRPr kumimoji="1" lang="en-US" altLang="ja-JP" sz="1400" b="1" dirty="0">
              <a:solidFill>
                <a:schemeClr val="bg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592729" y="4623"/>
            <a:ext cx="4141445" cy="264495"/>
          </a:xfrm>
          <a:prstGeom prst="rect">
            <a:avLst/>
          </a:prstGeom>
          <a:solidFill>
            <a:srgbClr val="CCFFFF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" bIns="0" rtlCol="0" anchor="ctr"/>
          <a:lstStyle/>
          <a:p>
            <a:pPr algn="l"/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大項目：１．</a:t>
            </a:r>
            <a:r>
              <a:rPr kumimoji="1" lang="en-US" altLang="ja-JP" sz="1400" dirty="0">
                <a:solidFill>
                  <a:schemeClr val="tx1"/>
                </a:solidFill>
                <a:latin typeface="+mn-ea"/>
              </a:rPr>
              <a:t>NPO</a:t>
            </a:r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・民間企業等</a:t>
            </a:r>
            <a:endParaRPr kumimoji="1" lang="en-US" altLang="ja-JP" sz="1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05508" y="982134"/>
            <a:ext cx="9683261" cy="1981200"/>
          </a:xfrm>
          <a:prstGeom prst="rect">
            <a:avLst/>
          </a:prstGeom>
          <a:solidFill>
            <a:srgbClr val="CCFFFF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0" rtlCol="0" anchor="t" anchorCtr="0">
            <a:no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教訓・ノウハウ</a:t>
            </a: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>
              <a:spcBef>
                <a:spcPts val="600"/>
              </a:spcBef>
            </a:pP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NPO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等間のネットワークや行政機関との連携体制を構築し、効果的な被災者支援を行う</a:t>
            </a:r>
            <a:endParaRPr kumimoji="1" lang="ja-JP" altLang="en-US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378000" indent="-363538"/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中間支援組織がコーディネート役として</a:t>
            </a:r>
            <a:r>
              <a:rPr kumimoji="1" lang="en-US" altLang="ja-JP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NPO</a:t>
            </a:r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等を結ぶネットワークの形成を支援する。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378000" indent="-363538"/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</a:t>
            </a:r>
            <a:r>
              <a:rPr kumimoji="1" lang="en-US" altLang="ja-JP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NPO</a:t>
            </a:r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等と行政機関とのセクターを超えた情報共有や連携の仕組みをつくる。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378000" indent="-363538"/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</a:t>
            </a:r>
            <a:r>
              <a:rPr kumimoji="1" lang="en-US" altLang="ja-JP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NPO</a:t>
            </a:r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等の多様な市民活動団体が自立・連携して、地域の復興課題に継続して取り組む活動を支援する。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NPO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等の基盤強化を支援し持続可能性を高める</a:t>
            </a:r>
            <a:endParaRPr kumimoji="1" lang="ja-JP" altLang="en-US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378000" indent="-363538"/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組織基盤が脆弱な</a:t>
            </a:r>
            <a:r>
              <a:rPr kumimoji="1" lang="en-US" altLang="ja-JP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NPO</a:t>
            </a:r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等に資金助成や人材育成、組織運営面でのノウハウの提供を行う。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6724649" y="4968"/>
            <a:ext cx="3181876" cy="264495"/>
            <a:chOff x="6724649" y="293893"/>
            <a:chExt cx="3181876" cy="264495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6724649" y="293893"/>
              <a:ext cx="3181876" cy="264495"/>
              <a:chOff x="6724649" y="293893"/>
              <a:chExt cx="3181876" cy="264495"/>
            </a:xfrm>
          </p:grpSpPr>
          <p:sp>
            <p:nvSpPr>
              <p:cNvPr id="12" name="正方形/長方形 11"/>
              <p:cNvSpPr/>
              <p:nvPr/>
            </p:nvSpPr>
            <p:spPr>
              <a:xfrm>
                <a:off x="6724649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応急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" name="正方形/長方形 12"/>
              <p:cNvSpPr/>
              <p:nvPr/>
            </p:nvSpPr>
            <p:spPr>
              <a:xfrm>
                <a:off x="7519725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復旧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4" name="正方形/長方形 13"/>
              <p:cNvSpPr/>
              <p:nvPr/>
            </p:nvSpPr>
            <p:spPr>
              <a:xfrm>
                <a:off x="8315325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復興前期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9110925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復興後期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1" name="正方形/長方形 10"/>
            <p:cNvSpPr/>
            <p:nvPr/>
          </p:nvSpPr>
          <p:spPr>
            <a:xfrm>
              <a:off x="6725173" y="293893"/>
              <a:ext cx="3181352" cy="264495"/>
            </a:xfrm>
            <a:prstGeom prst="rect">
              <a:avLst/>
            </a:prstGeom>
            <a:noFill/>
            <a:ln>
              <a:solidFill>
                <a:srgbClr val="4472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8000" rIns="72000" bIns="0" rtlCol="0" anchor="ctr"/>
            <a:lstStyle/>
            <a:p>
              <a:endParaRPr kumimoji="1" lang="en-US" altLang="ja-JP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4797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5308</TotalTime>
  <Words>567</Words>
  <Application>Microsoft Macintosh PowerPoint</Application>
  <PresentationFormat>A4 210 x 297 mm</PresentationFormat>
  <Paragraphs>36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ＭＳ ゴシック</vt:lpstr>
      <vt:lpstr>ＭＳ 明朝</vt:lpstr>
      <vt:lpstr>游ゴシック</vt:lpstr>
      <vt:lpstr>游ゴシック Medium</vt:lpstr>
      <vt:lpstr>游明朝</vt:lpstr>
      <vt:lpstr>Arial</vt:lpstr>
      <vt:lpstr>Calibri</vt:lpstr>
      <vt:lpstr>Office テーマ</vt:lpstr>
      <vt:lpstr>1_デザインの設定</vt:lpstr>
      <vt:lpstr>57）中間支援組織・ネットワーク</vt:lpstr>
      <vt:lpstr>57）中間支援組織・ネットワーク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立岩 里生太（復興庁本庁）</dc:creator>
  <cp:lastModifiedBy>竜介 武田</cp:lastModifiedBy>
  <cp:revision>324</cp:revision>
  <dcterms:created xsi:type="dcterms:W3CDTF">2021-04-27T00:46:29Z</dcterms:created>
  <dcterms:modified xsi:type="dcterms:W3CDTF">2023-01-05T08:39:26Z</dcterms:modified>
</cp:coreProperties>
</file>