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328" r:id="rId3"/>
    <p:sldId id="344"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60960" y="2118885"/>
            <a:ext cx="9683261" cy="22552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latin typeface="+mn-ea"/>
              </a:rPr>
              <a:t>・</a:t>
            </a:r>
            <a:r>
              <a:rPr kumimoji="1" lang="en-US" altLang="ja-JP" sz="1200" b="1" dirty="0">
                <a:solidFill>
                  <a:schemeClr val="tx1"/>
                </a:solidFill>
                <a:latin typeface="+mn-ea"/>
              </a:rPr>
              <a:t>NPO</a:t>
            </a:r>
            <a:r>
              <a:rPr kumimoji="1" lang="ja-JP" altLang="en-US" sz="1200" b="1" dirty="0">
                <a:solidFill>
                  <a:schemeClr val="tx1"/>
                </a:solidFill>
                <a:latin typeface="+mn-ea"/>
              </a:rPr>
              <a:t>法人と</a:t>
            </a:r>
            <a:r>
              <a:rPr kumimoji="1" lang="ja-JP" altLang="en-US" sz="1200" b="1" dirty="0">
                <a:solidFill>
                  <a:schemeClr val="tx1"/>
                </a:solidFill>
              </a:rPr>
              <a:t>社会福祉協議会等が連携した見守り</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法人仙台傾聴の会は、発災後、避難所や応急仮設住宅で被災者の傾聴活動を行うとともに、応急仮設住宅等の高齢者の見守り支援に必要な傾聴ノウハウを生活支援相談員等が学ぶ講座を実施。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・交通手段を持たない被災者への移動支援</a:t>
            </a:r>
            <a:r>
              <a:rPr kumimoji="1" lang="ja-JP" altLang="en-US" sz="1200" dirty="0">
                <a:solidFill>
                  <a:schemeClr val="tx1"/>
                </a:solidFill>
              </a:rPr>
              <a:t>（課題②）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法人移動支援</a:t>
            </a:r>
            <a:r>
              <a:rPr kumimoji="1" lang="en-US" altLang="ja-JP" sz="1200" dirty="0" err="1">
                <a:solidFill>
                  <a:schemeClr val="tx1"/>
                </a:solidFill>
                <a:latin typeface="游明朝" panose="02020400000000000000" pitchFamily="18" charset="-128"/>
                <a:ea typeface="游明朝" panose="02020400000000000000" pitchFamily="18" charset="-128"/>
              </a:rPr>
              <a:t>Rera</a:t>
            </a:r>
            <a:r>
              <a:rPr kumimoji="1" lang="ja-JP" altLang="en-US" sz="1200" dirty="0">
                <a:solidFill>
                  <a:schemeClr val="tx1"/>
                </a:solidFill>
                <a:latin typeface="游明朝" panose="02020400000000000000" pitchFamily="18" charset="-128"/>
                <a:ea typeface="游明朝" panose="02020400000000000000" pitchFamily="18" charset="-128"/>
              </a:rPr>
              <a:t>は、買い物、通院等の移動支援の他、要介護者の介助付き旅行、田畑が被災した高齢者の農作業体験等を実施。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・子どもたちへの学習支援・居場所づくり</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認定</a:t>
            </a:r>
            <a:r>
              <a:rPr kumimoji="1" lang="en-US" altLang="ja-JP" sz="1200" dirty="0">
                <a:solidFill>
                  <a:schemeClr val="tx1"/>
                </a:solidFill>
                <a:latin typeface="游明朝" panose="02020400000000000000" pitchFamily="18" charset="-128"/>
                <a:ea typeface="游明朝" panose="02020400000000000000" pitchFamily="18" charset="-128"/>
              </a:rPr>
              <a:t>NPO</a:t>
            </a:r>
            <a:r>
              <a:rPr kumimoji="1" lang="ja-JP" altLang="en-US" sz="1200" dirty="0">
                <a:solidFill>
                  <a:schemeClr val="tx1"/>
                </a:solidFill>
                <a:latin typeface="游明朝" panose="02020400000000000000" pitchFamily="18" charset="-128"/>
                <a:ea typeface="游明朝" panose="02020400000000000000" pitchFamily="18" charset="-128"/>
              </a:rPr>
              <a:t>法人カタリバは、宮城県女川町と岩手県大槌町で仮設住宅や仮設校舎で学ぶ子どもたちのために放課後の居場所として「コラボ・スクール」を設置。「コラボ・スクール」の活動は、</a:t>
            </a:r>
            <a:r>
              <a:rPr kumimoji="1" lang="en-US" altLang="ja-JP" sz="1200" dirty="0">
                <a:solidFill>
                  <a:schemeClr val="tx1"/>
                </a:solidFill>
                <a:latin typeface="游明朝" panose="02020400000000000000" pitchFamily="18" charset="-128"/>
                <a:ea typeface="游明朝" panose="02020400000000000000" pitchFamily="18" charset="-128"/>
              </a:rPr>
              <a:t>2016</a:t>
            </a:r>
            <a:r>
              <a:rPr kumimoji="1" lang="ja-JP" altLang="en-US" sz="1200" dirty="0">
                <a:solidFill>
                  <a:schemeClr val="tx1"/>
                </a:solidFill>
                <a:latin typeface="游明朝" panose="02020400000000000000" pitchFamily="18" charset="-128"/>
                <a:ea typeface="游明朝" panose="02020400000000000000" pitchFamily="18" charset="-128"/>
              </a:rPr>
              <a:t>年の熊本地震で大きな被害を受けた熊本県益城町にも広がり、クラウドファンディングを活用した資金調達を行って、収益構造を強化している。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55</a:t>
            </a:r>
            <a:r>
              <a:rPr kumimoji="1" lang="ja-JP" altLang="en-US" dirty="0"/>
              <a:t>）</a:t>
            </a:r>
            <a:r>
              <a:rPr lang="en-US" altLang="ja-JP" dirty="0"/>
              <a:t>NPO</a:t>
            </a:r>
            <a:r>
              <a:rPr lang="ja-JP" altLang="en-US" dirty="0"/>
              <a:t>等による高齢者・子どもの見守りと生活支援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8" name="正方形/長方形 7"/>
          <p:cNvSpPr/>
          <p:nvPr/>
        </p:nvSpPr>
        <p:spPr>
          <a:xfrm>
            <a:off x="105508" y="950638"/>
            <a:ext cx="9683261" cy="1091323"/>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高齢者等の見守り支援をどのように確保・継続するか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高齢者等の生活支援をどのように実施するか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子どもたちへの支援をどのように実現するか</a:t>
            </a:r>
          </a:p>
        </p:txBody>
      </p:sp>
      <p:sp>
        <p:nvSpPr>
          <p:cNvPr id="10" name="正方形/長方形 9"/>
          <p:cNvSpPr/>
          <p:nvPr/>
        </p:nvSpPr>
        <p:spPr>
          <a:xfrm>
            <a:off x="105508" y="4467018"/>
            <a:ext cx="9683261" cy="166285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ノウハウを持つ</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等への業務委託や民間の既存サービスを活用して高齢者の見守りや健康維持を支援する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生活支援相談員を設置し、高齢者の見守りや生活相談、日常生活の支援を行う。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高齢者へのサービスを提供する民間事業者と提携して、高齢者の見守りを実施する。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高齢者の健康維持と孤立防止のため、</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等が高齢者の健康に配慮する交流の場を創出する。</a:t>
            </a:r>
          </a:p>
        </p:txBody>
      </p:sp>
      <p:sp>
        <p:nvSpPr>
          <p:cNvPr id="11" name="二等辺三角形 10"/>
          <p:cNvSpPr/>
          <p:nvPr/>
        </p:nvSpPr>
        <p:spPr>
          <a:xfrm rot="10800000">
            <a:off x="3989248" y="624270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89225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55</a:t>
            </a:r>
            <a:r>
              <a:rPr kumimoji="1" lang="ja-JP" altLang="en-US" dirty="0"/>
              <a:t>）ボランティア・</a:t>
            </a:r>
            <a:r>
              <a:rPr kumimoji="1" lang="en-US" altLang="ja-JP" dirty="0"/>
              <a:t>NPO</a:t>
            </a:r>
            <a:r>
              <a:rPr kumimoji="1" lang="ja-JP" altLang="en-US" dirty="0"/>
              <a:t>等の人材の確保と平時からの連携</a:t>
            </a:r>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latin typeface="+mn-ea"/>
              </a:rPr>
              <a:t>大項目：１．</a:t>
            </a:r>
            <a:r>
              <a:rPr kumimoji="1" lang="en-US" altLang="ja-JP" sz="1400" dirty="0">
                <a:solidFill>
                  <a:schemeClr val="tx1"/>
                </a:solidFill>
                <a:latin typeface="+mn-ea"/>
              </a:rPr>
              <a:t>NPO</a:t>
            </a:r>
            <a:r>
              <a:rPr kumimoji="1" lang="ja-JP" altLang="en-US" sz="1400" dirty="0">
                <a:solidFill>
                  <a:schemeClr val="tx1"/>
                </a:solidFill>
                <a:latin typeface="+mn-ea"/>
              </a:rPr>
              <a:t>・民間企業等</a:t>
            </a:r>
            <a:endParaRPr kumimoji="1" lang="en-US" altLang="ja-JP" sz="1400" dirty="0">
              <a:solidFill>
                <a:schemeClr val="tx1"/>
              </a:solidFill>
              <a:latin typeface="+mn-ea"/>
            </a:endParaRPr>
          </a:p>
        </p:txBody>
      </p:sp>
      <p:sp>
        <p:nvSpPr>
          <p:cNvPr id="10" name="正方形/長方形 9"/>
          <p:cNvSpPr/>
          <p:nvPr/>
        </p:nvSpPr>
        <p:spPr>
          <a:xfrm>
            <a:off x="105508" y="999068"/>
            <a:ext cx="9683261" cy="21336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等が高齢者一人一人の支援ニーズを把握し、移動支援など必要な支援を行う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明朝" panose="02020609040205080304" pitchFamily="17" charset="-128"/>
                <a:ea typeface="ＭＳ 明朝" panose="02020609040205080304" pitchFamily="17" charset="-128"/>
              </a:rPr>
              <a:t>　・ 高齢者や障害者の移動支援を行い、通院や買い物を支援する。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9263"/>
            <a:r>
              <a:rPr kumimoji="1" lang="ja-JP" altLang="en-US" sz="1200" dirty="0">
                <a:solidFill>
                  <a:schemeClr val="tx1"/>
                </a:solidFill>
                <a:latin typeface="ＭＳ 明朝" panose="02020609040205080304" pitchFamily="17" charset="-128"/>
                <a:ea typeface="ＭＳ 明朝" panose="02020609040205080304" pitchFamily="17" charset="-128"/>
              </a:rPr>
              <a:t>　・ 個別訪問によって高齢者がどのような支援を必要としているかを把握し、必要に応じて医師や弁護士といった専門職能とのマッチングを行う。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行政機関と</a:t>
            </a:r>
            <a:r>
              <a:rPr kumimoji="1" lang="en-US" altLang="ja-JP" sz="1600" dirty="0">
                <a:solidFill>
                  <a:schemeClr val="tx1"/>
                </a:solidFill>
                <a:latin typeface="ＭＳ ゴシック" panose="020B0609070205080204" pitchFamily="49" charset="-128"/>
                <a:ea typeface="ＭＳ ゴシック" panose="020B0609070205080204" pitchFamily="49" charset="-128"/>
              </a:rPr>
              <a:t>NPO</a:t>
            </a:r>
            <a:r>
              <a:rPr kumimoji="1" lang="ja-JP" altLang="en-US" sz="1600" dirty="0">
                <a:solidFill>
                  <a:schemeClr val="tx1"/>
                </a:solidFill>
                <a:latin typeface="ＭＳ ゴシック" panose="020B0609070205080204" pitchFamily="49" charset="-128"/>
                <a:ea typeface="ＭＳ ゴシック" panose="020B0609070205080204" pitchFamily="49" charset="-128"/>
              </a:rPr>
              <a:t>等が連携して、子どもたちの学習支援やこころのケアを行う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経験やノウハウを持つ</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等に事業委託し、子どもたちの心のケアや学習支援を行う。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a:t>
            </a:r>
            <a:r>
              <a:rPr kumimoji="1" lang="en-US" altLang="ja-JP" sz="1200" dirty="0">
                <a:solidFill>
                  <a:schemeClr val="tx1"/>
                </a:solidFill>
                <a:latin typeface="ＭＳ 明朝" panose="02020609040205080304" pitchFamily="17" charset="-128"/>
                <a:ea typeface="ＭＳ 明朝" panose="02020609040205080304" pitchFamily="17" charset="-128"/>
              </a:rPr>
              <a:t>NGO</a:t>
            </a:r>
            <a:r>
              <a:rPr kumimoji="1" lang="ja-JP" altLang="en-US" sz="1200" dirty="0">
                <a:solidFill>
                  <a:schemeClr val="tx1"/>
                </a:solidFill>
                <a:latin typeface="ＭＳ 明朝" panose="02020609040205080304" pitchFamily="17" charset="-128"/>
                <a:ea typeface="ＭＳ 明朝" panose="02020609040205080304" pitchFamily="17" charset="-128"/>
              </a:rPr>
              <a:t>がこころのケアや学習支援の活動を継続するうえで、クラウドファンディングなどの資金調達手段を有効に活用する。</a:t>
            </a:r>
          </a:p>
        </p:txBody>
      </p:sp>
      <p:grpSp>
        <p:nvGrpSpPr>
          <p:cNvPr id="8" name="グループ化 7"/>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5418966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5307</TotalTime>
  <Words>599</Words>
  <Application>Microsoft Macintosh PowerPoint</Application>
  <PresentationFormat>A4 210 x 297 mm</PresentationFormat>
  <Paragraphs>36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55）NPO等による高齢者・子どもの見守りと生活支援</vt:lpstr>
      <vt:lpstr>55）ボランティア・NPO等の人材の確保と平時からの連携</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321</cp:revision>
  <dcterms:created xsi:type="dcterms:W3CDTF">2021-04-27T00:46:29Z</dcterms:created>
  <dcterms:modified xsi:type="dcterms:W3CDTF">2023-01-05T08:38:13Z</dcterms:modified>
</cp:coreProperties>
</file>