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4"/>
  </p:notesMasterIdLst>
  <p:sldIdLst>
    <p:sldId id="33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  <p:cmAuthor id="2" name="藤原 啓志（復興庁本庁）" initials="藤原" lastIdx="21" clrIdx="1">
    <p:extLst>
      <p:ext uri="{19B8F6BF-5375-455C-9EA6-DF929625EA0E}">
        <p15:presenceInfo xmlns:p15="http://schemas.microsoft.com/office/powerpoint/2012/main" userId="S-1-5-21-2022458152-3381638288-3706476089-182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669900"/>
    <a:srgbClr val="FF9900"/>
    <a:srgbClr val="FFCC00"/>
    <a:srgbClr val="CCFFFF"/>
    <a:srgbClr val="3399FF"/>
    <a:srgbClr val="4472C4"/>
    <a:srgbClr val="33CC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00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EEF2-B4FD-40D2-AEF2-3015A601DEDD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89A7F-B578-475B-81AA-A7E34DC15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2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-3593" y="815068"/>
            <a:ext cx="990600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3"/>
          <p:cNvSpPr>
            <a:spLocks noGrp="1"/>
          </p:cNvSpPr>
          <p:nvPr>
            <p:ph type="title"/>
          </p:nvPr>
        </p:nvSpPr>
        <p:spPr>
          <a:xfrm>
            <a:off x="-3593" y="289362"/>
            <a:ext cx="8673031" cy="526126"/>
          </a:xfrm>
          <a:prstGeom prst="rect">
            <a:avLst/>
          </a:prstGeom>
        </p:spPr>
        <p:txBody>
          <a:bodyPr tIns="36000" bIns="0" anchor="ctr" anchorCtr="0"/>
          <a:lstStyle>
            <a:lvl1pPr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5F6-EEBF-4276-AA13-8911048B2355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01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49D8-ACB2-40A4-9A18-BE04DB8672CE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0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C841-1964-4F1E-B9C0-7821D4D2B72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61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cxnSp>
        <p:nvCxnSpPr>
          <p:cNvPr id="6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3C8C-B327-4EA0-844F-8EEFB002E2E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37"/>
            <a:ext cx="1825292" cy="365125"/>
          </a:xfrm>
        </p:spPr>
        <p:txBody>
          <a:bodyPr/>
          <a:lstStyle>
            <a:lvl1pPr>
              <a:defRPr sz="2000"/>
            </a:lvl1pPr>
          </a:lstStyle>
          <a:p>
            <a:fld id="{BA4EB7A0-6E3F-4C1C-951C-B4307713EB7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76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D567-A947-457D-975E-9C53F420B8D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72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C1E7-B5DA-4EEF-B2CA-01B476773B1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3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42C-8EA6-475F-B33A-76732883B0C9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B6FA-D001-42C9-8972-6452FE41D2B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5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5642-682D-411E-BB6A-51A0DAAA95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7F95-F7B3-4F07-9A40-76E594F6C59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1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57E4-776C-4AD5-96C3-0D5DBB61B70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2F76-872E-4243-B0AB-29141852F7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A84A-AD4F-464B-A5A5-BF6DD19FB0A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3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05508" y="1690180"/>
            <a:ext cx="9683261" cy="2605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東日本大震災における取組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・地域住民が参加する震災遺構の保存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（課題①②） 　　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82563" indent="-182563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宮城県石巻市では、「石巻市震災遺構調整会議」を設置し、門脇小学校庁舎及び大川小学校校舎について、震災遺構として保存した場合の課題、整備費用等について検討を実施。その後「震災遺構検討会議」を設置し様々な意見を聴取しながら整備方針を策定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・関係者の連携による復興祈念公園・震災遺構・伝承館等の一体的整備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 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82563" indent="-182563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岩手県、宮城県、福島県において、国が地方公共団体と連携し、地方公共団体が整備する復興祈念公園の中に、国が中核的施設となる丘や広場等を設置するかたちで、国営の追悼・祈念施設を整備。陸前高田市には「高田松原津波復興祈念公園」が整備され、敷地内には伝承館や震災遺構等を一体的に整備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・「</a:t>
            </a:r>
            <a:r>
              <a:rPr kumimoji="1" lang="en-US" altLang="ja-JP" sz="1200" b="1" dirty="0">
                <a:solidFill>
                  <a:schemeClr val="tx1"/>
                </a:solidFill>
                <a:latin typeface="+mn-ea"/>
              </a:rPr>
              <a:t>3.11</a:t>
            </a:r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 伝承ロード」による伝承団体・伝承施設のネットワーク化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</a:t>
            </a:r>
            <a:endParaRPr kumimoji="1" lang="en-US" altLang="ja-JP" sz="1200" b="1" dirty="0">
              <a:solidFill>
                <a:schemeClr val="tx1"/>
              </a:solidFill>
              <a:latin typeface="+mn-ea"/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一般社団法人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3.11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伝承ロード推進機構では、「震災伝承ネットワーク協議会」と連携し、「震災伝承施設」のネットワーク化により震災伝承施設を分かり易く広報し、震災伝承の普及・拡大を推進。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65</a:t>
            </a:r>
            <a:r>
              <a:rPr lang="ja-JP" altLang="en-US" dirty="0"/>
              <a:t>）震災遺構の保存・震災伝承拠点の整備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70" y="4623"/>
            <a:ext cx="2589630" cy="264495"/>
          </a:xfrm>
          <a:prstGeom prst="rect">
            <a:avLst/>
          </a:prstGeom>
          <a:solidFill>
            <a:srgbClr val="FF99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b="1" dirty="0">
                <a:solidFill>
                  <a:schemeClr val="bg1"/>
                </a:solidFill>
              </a:rPr>
              <a:t>分野：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Ⅳ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 協働と継承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2729" y="4623"/>
            <a:ext cx="4141445" cy="26449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大項目：３．記憶・記録の継承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5508" y="950638"/>
            <a:ext cx="9683261" cy="724697"/>
          </a:xfrm>
          <a:prstGeom prst="rect">
            <a:avLst/>
          </a:prstGeom>
          <a:solidFill>
            <a:srgbClr val="FFFFCC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>
            <a:no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震災遺構の保存を巡る合意形成をどのように行うか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579438">
              <a:lnSpc>
                <a:spcPts val="24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② 震災伝承の拠点をどのように整備、維持・管理するか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5508" y="4312669"/>
            <a:ext cx="9683261" cy="2096589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rtlCol="0" anchor="t" anchorCtr="0">
            <a:no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教訓・ノウハウ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震災遺構の保存については、十分な期間をかけ、多様な意見を収集・検討する</a:t>
            </a: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震災遺構の保存については、行政機関、商工観光関係事業者、市民、有識者など多様な主体の参画による協議の場を設ける。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時間経過とともに民意は変化する可能性があり、協議する時期や期間を十分に検討する。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官民が連携・協力し、「震災伝承施設」の整備・維持管理を行う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交通の利便性を考慮した立地、観光・交流施設との一体的整備により、集客を図る。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公的資金だけではなく、寄付金や募金など、さまざまな方法で維持管理資金を確保する。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・「震災伝承施設」等のネットワークを形成して被災地全体として統一感のある伝承活動を行う。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6724649" y="4968"/>
            <a:ext cx="3181876" cy="264495"/>
            <a:chOff x="6724649" y="293893"/>
            <a:chExt cx="3181876" cy="264495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6724649" y="293893"/>
              <a:ext cx="3181876" cy="264495"/>
              <a:chOff x="6724649" y="293893"/>
              <a:chExt cx="3181876" cy="264495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6724649" y="293893"/>
                <a:ext cx="795600" cy="2644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応急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75197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復旧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83153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復興前期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91109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復興後期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6725173" y="293893"/>
              <a:ext cx="3181352" cy="264495"/>
            </a:xfrm>
            <a:prstGeom prst="rect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" rIns="72000" bIns="0" rtlCol="0" anchor="ctr"/>
            <a:lstStyle/>
            <a:p>
              <a:endParaRPr kumimoji="1" lang="en-US" altLang="ja-JP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532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5310</TotalTime>
  <Words>514</Words>
  <Application>Microsoft Macintosh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ＭＳ 明朝</vt:lpstr>
      <vt:lpstr>游ゴシック</vt:lpstr>
      <vt:lpstr>游ゴシック Medium</vt:lpstr>
      <vt:lpstr>游明朝</vt:lpstr>
      <vt:lpstr>Arial</vt:lpstr>
      <vt:lpstr>Calibri</vt:lpstr>
      <vt:lpstr>Office テーマ</vt:lpstr>
      <vt:lpstr>1_デザインの設定</vt:lpstr>
      <vt:lpstr>65）震災遺構の保存・震災伝承拠点の整備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立岩 里生太（復興庁本庁）</dc:creator>
  <cp:lastModifiedBy>竜介 武田</cp:lastModifiedBy>
  <cp:revision>333</cp:revision>
  <dcterms:created xsi:type="dcterms:W3CDTF">2021-04-27T00:46:29Z</dcterms:created>
  <dcterms:modified xsi:type="dcterms:W3CDTF">2023-01-05T08:41:11Z</dcterms:modified>
</cp:coreProperties>
</file>