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3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88" autoAdjust="0"/>
    <p:restoredTop sz="94660"/>
  </p:normalViewPr>
  <p:slideViewPr>
    <p:cSldViewPr snapToGrid="0">
      <p:cViewPr varScale="1">
        <p:scale>
          <a:sx n="124" d="100"/>
          <a:sy n="124" d="100"/>
        </p:scale>
        <p:origin x="1136"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2023/1/25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2023/1/25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85094"/>
            <a:ext cx="9683261" cy="22318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・国立国会図書館東日本大震災アーカイブ「ひなぎく」の構築</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立国会図書館では、東日本大震災の記録を国全体で収集・保存・公開するためのポータルサイト「国立国会図書館東日本大震災アーカイブ（愛称：ひなぎく）」を構築し、地方公共団体、図書館、大学・研究機関等、民間団体等が所有するアーカイブとも連携。</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・被災地方公共団体による震災の記録と教訓の発信</a:t>
            </a:r>
            <a:r>
              <a:rPr kumimoji="1" lang="ja-JP" altLang="en-US" sz="1200" dirty="0">
                <a:solidFill>
                  <a:schemeClr val="tx1"/>
                </a:solidFill>
              </a:rPr>
              <a:t>（課題②）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a:solidFill>
                  <a:schemeClr val="tx1"/>
                </a:solidFill>
                <a:latin typeface="游明朝" panose="02020400000000000000" pitchFamily="18" charset="-128"/>
                <a:ea typeface="游明朝" panose="02020400000000000000" pitchFamily="18" charset="-128"/>
              </a:rPr>
              <a:t>　　</a:t>
            </a:r>
            <a:r>
              <a:rPr lang="ja-JP" altLang="en-US" sz="1200">
                <a:solidFill>
                  <a:schemeClr val="tx1"/>
                </a:solidFill>
                <a:latin typeface="游明朝" panose="02020400000000000000" pitchFamily="18" charset="-128"/>
                <a:ea typeface="游明朝" panose="02020400000000000000" pitchFamily="18" charset="-128"/>
              </a:rPr>
              <a:t>青森県、岩手県、宮城県、福島県では、</a:t>
            </a:r>
            <a:r>
              <a:rPr lang="en-US" altLang="ja-JP" sz="1200" dirty="0">
                <a:solidFill>
                  <a:schemeClr val="tx1"/>
                </a:solidFill>
                <a:latin typeface="游明朝" panose="02020400000000000000" pitchFamily="18" charset="-128"/>
                <a:ea typeface="游明朝" panose="02020400000000000000" pitchFamily="18" charset="-128"/>
              </a:rPr>
              <a:t>2014</a:t>
            </a:r>
            <a:r>
              <a:rPr lang="ja-JP" altLang="en-US" sz="1200">
                <a:solidFill>
                  <a:schemeClr val="tx1"/>
                </a:solidFill>
                <a:latin typeface="游明朝" panose="02020400000000000000" pitchFamily="18" charset="-128"/>
                <a:ea typeface="游明朝" panose="02020400000000000000" pitchFamily="18" charset="-128"/>
              </a:rPr>
              <a:t>年から毎年「東北４県・東日本大震災復興フォーラム」を東京都内で開催し、</a:t>
            </a:r>
            <a:r>
              <a:rPr lang="en-US" altLang="ja-JP" sz="1200" dirty="0">
                <a:solidFill>
                  <a:schemeClr val="tx1"/>
                </a:solidFill>
                <a:latin typeface="游明朝" panose="02020400000000000000" pitchFamily="18" charset="-128"/>
                <a:ea typeface="游明朝" panose="02020400000000000000" pitchFamily="18" charset="-128"/>
              </a:rPr>
              <a:t>2015</a:t>
            </a:r>
            <a:r>
              <a:rPr lang="ja-JP" altLang="en-US" sz="1200">
                <a:solidFill>
                  <a:schemeClr val="tx1"/>
                </a:solidFill>
                <a:latin typeface="游明朝" panose="02020400000000000000" pitchFamily="18" charset="-128"/>
                <a:ea typeface="游明朝" panose="02020400000000000000" pitchFamily="18" charset="-128"/>
              </a:rPr>
              <a:t>年から東京都も参画。</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・海外への震災の教訓・復興状況の発信</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宮城県仙台市では、</a:t>
            </a:r>
            <a:r>
              <a:rPr kumimoji="1" lang="en-US" altLang="ja-JP" sz="1200" dirty="0">
                <a:solidFill>
                  <a:schemeClr val="tx1"/>
                </a:solidFill>
                <a:latin typeface="游明朝" panose="02020400000000000000" pitchFamily="18" charset="-128"/>
                <a:ea typeface="游明朝" panose="02020400000000000000" pitchFamily="18" charset="-128"/>
              </a:rPr>
              <a:t>2015</a:t>
            </a:r>
            <a:r>
              <a:rPr kumimoji="1" lang="ja-JP" altLang="en-US" sz="1200" dirty="0">
                <a:solidFill>
                  <a:schemeClr val="tx1"/>
                </a:solidFill>
                <a:latin typeface="游明朝" panose="02020400000000000000" pitchFamily="18" charset="-128"/>
                <a:ea typeface="游明朝" panose="02020400000000000000" pitchFamily="18" charset="-128"/>
              </a:rPr>
              <a:t>年３月に第３回国連防災世界会議が開催され、「仙台防災枠組</a:t>
            </a:r>
            <a:r>
              <a:rPr kumimoji="1" lang="en-US" altLang="ja-JP" sz="1200" dirty="0">
                <a:solidFill>
                  <a:schemeClr val="tx1"/>
                </a:solidFill>
                <a:latin typeface="游明朝" panose="02020400000000000000" pitchFamily="18" charset="-128"/>
                <a:ea typeface="游明朝" panose="02020400000000000000" pitchFamily="18" charset="-128"/>
              </a:rPr>
              <a:t>2015-2030</a:t>
            </a:r>
            <a:r>
              <a:rPr kumimoji="1" lang="ja-JP" altLang="en-US" sz="1200" dirty="0">
                <a:solidFill>
                  <a:schemeClr val="tx1"/>
                </a:solidFill>
                <a:latin typeface="游明朝" panose="02020400000000000000" pitchFamily="18" charset="-128"/>
                <a:ea typeface="游明朝" panose="02020400000000000000" pitchFamily="18" charset="-128"/>
              </a:rPr>
              <a:t>」を採択し、会議開催に合わせ、県内では、防災や復興に関するシンポジウムや展示、被災地を訪ねるスタディツアーを実施。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64</a:t>
            </a:r>
            <a:r>
              <a:rPr lang="ja-JP" altLang="en-US" dirty="0"/>
              <a:t>）震災の記録の保存・教訓の発信</a:t>
            </a:r>
            <a:endParaRPr kumimoji="1" lang="ja-JP" altLang="en-US" dirty="0"/>
          </a:p>
        </p:txBody>
      </p:sp>
      <p:sp>
        <p:nvSpPr>
          <p:cNvPr id="5" name="正方形/長方形 4"/>
          <p:cNvSpPr/>
          <p:nvPr/>
        </p:nvSpPr>
        <p:spPr>
          <a:xfrm>
            <a:off x="1170" y="4623"/>
            <a:ext cx="2589630" cy="264495"/>
          </a:xfrm>
          <a:prstGeom prst="rect">
            <a:avLst/>
          </a:prstGeom>
          <a:solidFill>
            <a:srgbClr val="FF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Ⅳ</a:t>
            </a:r>
            <a:r>
              <a:rPr kumimoji="1" lang="ja-JP" altLang="en-US" sz="1400" b="1" dirty="0">
                <a:solidFill>
                  <a:schemeClr val="bg1"/>
                </a:solidFill>
              </a:rPr>
              <a:t> 協働と継承</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大項目：３．記憶・記録の継承</a:t>
            </a:r>
            <a:endParaRPr kumimoji="1" lang="en-US" altLang="ja-JP" sz="1400" dirty="0">
              <a:solidFill>
                <a:schemeClr val="tx1"/>
              </a:solidFill>
            </a:endParaRPr>
          </a:p>
        </p:txBody>
      </p:sp>
      <p:sp>
        <p:nvSpPr>
          <p:cNvPr id="8" name="正方形/長方形 7"/>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震災の記録をどのように収集・保存するか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震災からの教訓や復興過程をどのように発信するか</a:t>
            </a:r>
          </a:p>
        </p:txBody>
      </p:sp>
      <p:sp>
        <p:nvSpPr>
          <p:cNvPr id="10" name="正方形/長方形 9"/>
          <p:cNvSpPr/>
          <p:nvPr/>
        </p:nvSpPr>
        <p:spPr>
          <a:xfrm>
            <a:off x="105508" y="3930217"/>
            <a:ext cx="9683261" cy="291084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国、地方公共団体、大学、民間企業等が連携して、広く震災関連資料を収集・保存し、防災や減災に向けた利活用を推進する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国や地方、大学、民間は、文書や写真、映像等さまざまな形態で残された震災関連資料が散逸しないよう収集・保存する。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被害実態や緊急対応にとどまらず、応急対応や復旧・復興の過程についても、継続的に文書や写真、映像等の記録を収集、保存する。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官民が協力して震災関連資料をアーカイブに集約するとともに、震災の伝承や防災対策・災害研究の進展に向けた活用を促進する。</a:t>
            </a:r>
          </a:p>
          <a:p>
            <a:pPr marL="306000" indent="-355600">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国内外に復興状況や震災の教訓・ノウハウを発信し、世界の防災・復興対策の強化に貢献するとともに、被災地の復興への継続的な支援につなげる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被災地方公共団体では、フォーラム等の開催により継続的に復興状況を発信するとともに、震災の復旧・復興に係る取組から得られた教訓やノウハウをまとめ、共有する。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被災地に国際会議を誘致したり、諸外国で復興状況を報告する機会を設けたりすることにより、被災地の復興の姿や震災の教訓を国際社会に向けて発信する。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8921504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5293</TotalTime>
  <Words>561</Words>
  <Application>Microsoft Macintosh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64）震災の記録の保存・教訓の発信</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松崎 直紀</cp:lastModifiedBy>
  <cp:revision>267</cp:revision>
  <dcterms:created xsi:type="dcterms:W3CDTF">2021-04-27T00:46:29Z</dcterms:created>
  <dcterms:modified xsi:type="dcterms:W3CDTF">2023-01-25T06:09:39Z</dcterms:modified>
</cp:coreProperties>
</file>