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74" r:id="rId2"/>
  </p:sldMasterIdLst>
  <p:notesMasterIdLst>
    <p:notesMasterId r:id="rId5"/>
  </p:notesMasterIdLst>
  <p:sldIdLst>
    <p:sldId id="328" r:id="rId3"/>
    <p:sldId id="343" r:id="rId4"/>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 initials=" " lastIdx="5" clrIdx="0">
    <p:extLst>
      <p:ext uri="{19B8F6BF-5375-455C-9EA6-DF929625EA0E}">
        <p15:presenceInfo xmlns:p15="http://schemas.microsoft.com/office/powerpoint/2012/main" userId=" " providerId="None"/>
      </p:ext>
    </p:extLst>
  </p:cmAuthor>
  <p:cmAuthor id="2" name="藤原 啓志（復興庁本庁）" initials="藤原" lastIdx="21" clrIdx="1">
    <p:extLst>
      <p:ext uri="{19B8F6BF-5375-455C-9EA6-DF929625EA0E}">
        <p15:presenceInfo xmlns:p15="http://schemas.microsoft.com/office/powerpoint/2012/main" userId="S-1-5-21-2022458152-3381638288-3706476089-1825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0099CC"/>
    <a:srgbClr val="669900"/>
    <a:srgbClr val="FF9900"/>
    <a:srgbClr val="FFCC00"/>
    <a:srgbClr val="CCFFFF"/>
    <a:srgbClr val="3399FF"/>
    <a:srgbClr val="4472C4"/>
    <a:srgbClr val="33CC33"/>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427" autoAdjust="0"/>
    <p:restoredTop sz="94660"/>
  </p:normalViewPr>
  <p:slideViewPr>
    <p:cSldViewPr snapToGrid="0">
      <p:cViewPr varScale="1">
        <p:scale>
          <a:sx n="150" d="100"/>
          <a:sy n="150" d="100"/>
        </p:scale>
        <p:origin x="200" y="16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53EEF2-B4FD-40D2-AEF2-3015A601DEDD}" type="datetimeFigureOut">
              <a:rPr kumimoji="1" lang="ja-JP" altLang="en-US" smtClean="0"/>
              <a:t>2023/1/5</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789A7F-B578-475B-81AA-A7E34DC15318}" type="slidenum">
              <a:rPr kumimoji="1" lang="ja-JP" altLang="en-US" smtClean="0"/>
              <a:t>‹#›</a:t>
            </a:fld>
            <a:endParaRPr kumimoji="1" lang="ja-JP" altLang="en-US"/>
          </a:p>
        </p:txBody>
      </p:sp>
    </p:spTree>
    <p:extLst>
      <p:ext uri="{BB962C8B-B14F-4D97-AF65-F5344CB8AC3E}">
        <p14:creationId xmlns:p14="http://schemas.microsoft.com/office/powerpoint/2010/main" val="422812996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dirty="0"/>
          </a:p>
        </p:txBody>
      </p:sp>
      <p:cxnSp>
        <p:nvCxnSpPr>
          <p:cNvPr id="9" name="直線コネクタ 8"/>
          <p:cNvCxnSpPr/>
          <p:nvPr/>
        </p:nvCxnSpPr>
        <p:spPr>
          <a:xfrm flipV="1">
            <a:off x="-3593" y="815068"/>
            <a:ext cx="9906000" cy="0"/>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タイトル 3"/>
          <p:cNvSpPr>
            <a:spLocks noGrp="1"/>
          </p:cNvSpPr>
          <p:nvPr>
            <p:ph type="title"/>
          </p:nvPr>
        </p:nvSpPr>
        <p:spPr>
          <a:xfrm>
            <a:off x="-3593" y="289362"/>
            <a:ext cx="8673031" cy="526126"/>
          </a:xfrm>
          <a:prstGeom prst="rect">
            <a:avLst/>
          </a:prstGeom>
        </p:spPr>
        <p:txBody>
          <a:bodyPr tIns="36000" bIns="0" anchor="ctr" anchorCtr="0"/>
          <a:lstStyle>
            <a:lvl1pPr>
              <a:defRPr sz="2000" b="0">
                <a:latin typeface="游ゴシック Medium" panose="020B0500000000000000" pitchFamily="50" charset="-128"/>
                <a:ea typeface="游ゴシック Medium" panose="020B0500000000000000" pitchFamily="50" charset="-128"/>
              </a:defRPr>
            </a:lvl1pPr>
          </a:lstStyle>
          <a:p>
            <a:endParaRPr kumimoji="1" lang="ja-JP" altLang="en-US" dirty="0"/>
          </a:p>
        </p:txBody>
      </p:sp>
    </p:spTree>
    <p:extLst>
      <p:ext uri="{BB962C8B-B14F-4D97-AF65-F5344CB8AC3E}">
        <p14:creationId xmlns:p14="http://schemas.microsoft.com/office/powerpoint/2010/main" val="3192627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pic>
        <p:nvPicPr>
          <p:cNvPr id="10" name="図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DBE35F6-EEBF-4276-AA13-8911048B2355}"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8" name="直線コネクタ 7"/>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9013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0CD49D8-ACB2-40A4-9A18-BE04DB8672CE}"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94017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0D5C841-1964-4F1E-B9C0-7821D4D2B721}"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56125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基礎資料">
    <p:spTree>
      <p:nvGrpSpPr>
        <p:cNvPr id="1" name=""/>
        <p:cNvGrpSpPr/>
        <p:nvPr/>
      </p:nvGrpSpPr>
      <p:grpSpPr>
        <a:xfrm>
          <a:off x="0" y="0"/>
          <a:ext cx="0" cy="0"/>
          <a:chOff x="0" y="0"/>
          <a:chExt cx="0" cy="0"/>
        </a:xfrm>
      </p:grpSpPr>
      <p:pic>
        <p:nvPicPr>
          <p:cNvPr id="8" name="図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cxnSp>
        <p:nvCxnSpPr>
          <p:cNvPr id="6" name="直線コネクタ 5"/>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
        <p:nvSpPr>
          <p:cNvPr id="13" name="日付プレースホルダー 12"/>
          <p:cNvSpPr>
            <a:spLocks noGrp="1"/>
          </p:cNvSpPr>
          <p:nvPr>
            <p:ph type="dt" sz="half" idx="10"/>
          </p:nvPr>
        </p:nvSpPr>
        <p:spPr/>
        <p:txBody>
          <a:bodyPr/>
          <a:lstStyle/>
          <a:p>
            <a:fld id="{04833C8C-B327-4EA0-844F-8EEFB002E2EB}" type="datetime1">
              <a:rPr kumimoji="1" lang="ja-JP" altLang="en-US" smtClean="0"/>
              <a:t>2023/1/5</a:t>
            </a:fld>
            <a:endParaRPr kumimoji="1" lang="ja-JP" altLang="en-US"/>
          </a:p>
        </p:txBody>
      </p:sp>
      <p:sp>
        <p:nvSpPr>
          <p:cNvPr id="14" name="フッター プレースホルダー 13"/>
          <p:cNvSpPr>
            <a:spLocks noGrp="1"/>
          </p:cNvSpPr>
          <p:nvPr>
            <p:ph type="ftr" sz="quarter" idx="11"/>
          </p:nvPr>
        </p:nvSpPr>
        <p:spPr/>
        <p:txBody>
          <a:bodyPr/>
          <a:lstStyle/>
          <a:p>
            <a:endParaRPr kumimoji="1" lang="ja-JP" altLang="en-US"/>
          </a:p>
        </p:txBody>
      </p:sp>
      <p:sp>
        <p:nvSpPr>
          <p:cNvPr id="15" name="スライド番号プレースホルダー 14"/>
          <p:cNvSpPr>
            <a:spLocks noGrp="1"/>
          </p:cNvSpPr>
          <p:nvPr>
            <p:ph type="sldNum" sz="quarter" idx="12"/>
          </p:nvPr>
        </p:nvSpPr>
        <p:spPr>
          <a:xfrm>
            <a:off x="8013393" y="6453337"/>
            <a:ext cx="1825292" cy="365125"/>
          </a:xfrm>
        </p:spPr>
        <p:txBody>
          <a:bodyPr/>
          <a:lstStyle>
            <a:lvl1pPr>
              <a:defRPr sz="2000"/>
            </a:lvl1pPr>
          </a:lstStyle>
          <a:p>
            <a:fld id="{BA4EB7A0-6E3F-4C1C-951C-B4307713EB76}" type="slidenum">
              <a:rPr lang="ja-JP" altLang="en-US" smtClean="0"/>
              <a:pPr/>
              <a:t>‹#›</a:t>
            </a:fld>
            <a:endParaRPr lang="ja-JP" altLang="en-US" dirty="0"/>
          </a:p>
        </p:txBody>
      </p:sp>
    </p:spTree>
    <p:extLst>
      <p:ext uri="{BB962C8B-B14F-4D97-AF65-F5344CB8AC3E}">
        <p14:creationId xmlns:p14="http://schemas.microsoft.com/office/powerpoint/2010/main" val="3030765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21DD567-A947-457D-975E-9C53F420B8DD}"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28722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218C1E7-B5DA-4EEF-B2CA-01B476773B1C}"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992430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559C42C-8EA6-475F-B33A-76732883B0C9}"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6280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2C9B6FA-D001-42C9-8972-6452FE41D2BC}"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32516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7B65642-682D-411E-BB6A-51A0DAAA95CD}" type="datetime1">
              <a:rPr kumimoji="1" lang="ja-JP" altLang="en-US" smtClean="0"/>
              <a:t>2023/1/5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2374045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0F47F95-F7B3-4F07-9A40-76E594F6C59B}" type="datetime1">
              <a:rPr kumimoji="1" lang="ja-JP" altLang="en-US" smtClean="0"/>
              <a:t>2023/1/5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049210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70257E4-776C-4AD5-96C3-0D5DBB61B70D}" type="datetime1">
              <a:rPr kumimoji="1" lang="ja-JP" altLang="en-US" smtClean="0"/>
              <a:t>2023/1/5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116691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342F76-872E-4243-B0AB-29141852F7CD}"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21651027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a:p>
        </p:txBody>
      </p:sp>
    </p:spTree>
    <p:extLst>
      <p:ext uri="{BB962C8B-B14F-4D97-AF65-F5344CB8AC3E}">
        <p14:creationId xmlns:p14="http://schemas.microsoft.com/office/powerpoint/2010/main" val="8805499"/>
      </p:ext>
    </p:extLst>
  </p:cSld>
  <p:clrMap bg1="lt1" tx1="dk1" bg2="lt2" tx2="dk2" accent1="accent1" accent2="accent2" accent3="accent3" accent4="accent4" accent5="accent5" accent6="accent6" hlink="hlink" folHlink="folHlink"/>
  <p:sldLayoutIdLst>
    <p:sldLayoutId id="2147483673" r:id="rId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6BA84A-AD4F-464B-A5A5-BF6DD19FB0A1}" type="datetime1">
              <a:rPr kumimoji="1" lang="ja-JP" altLang="en-US" smtClean="0"/>
              <a:t>2023/1/5</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4235399250"/>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7" r:id="rId1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2118487"/>
            <a:ext cx="9683261" cy="19539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・災害ボランティアの受け入れの後方支援</a:t>
            </a:r>
            <a:r>
              <a:rPr kumimoji="1" lang="ja-JP" altLang="en-US" sz="1200" dirty="0">
                <a:solidFill>
                  <a:schemeClr val="tx1"/>
                </a:solidFill>
              </a:rPr>
              <a:t>（課題①） </a:t>
            </a:r>
            <a:r>
              <a:rPr kumimoji="1" lang="ja-JP" altLang="en-US" sz="1200" b="1" dirty="0">
                <a:solidFill>
                  <a:schemeClr val="tx1"/>
                </a:solidFill>
              </a:rPr>
              <a:t>　</a:t>
            </a:r>
            <a:r>
              <a:rPr kumimoji="1" lang="ja-JP" altLang="en-US" sz="1200" dirty="0">
                <a:solidFill>
                  <a:schemeClr val="tx1"/>
                </a:solidFill>
              </a:rPr>
              <a:t>　</a:t>
            </a:r>
            <a:endParaRPr kumimoji="1" lang="en-US" altLang="ja-JP" sz="1200" dirty="0">
              <a:solidFill>
                <a:schemeClr val="tx1"/>
              </a:solidFill>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岩手県遠野市では、平時から沿岸地方公共団体への後方支援拠点としての支援体制を整えており、発災後の３月</a:t>
            </a:r>
            <a:r>
              <a:rPr kumimoji="1" lang="en-US" altLang="ja-JP" sz="1200" dirty="0">
                <a:solidFill>
                  <a:schemeClr val="tx1"/>
                </a:solidFill>
                <a:latin typeface="游明朝" panose="02020400000000000000" pitchFamily="18" charset="-128"/>
                <a:ea typeface="游明朝" panose="02020400000000000000" pitchFamily="18" charset="-128"/>
              </a:rPr>
              <a:t>28</a:t>
            </a:r>
            <a:r>
              <a:rPr kumimoji="1" lang="ja-JP" altLang="en-US" sz="1200" dirty="0">
                <a:solidFill>
                  <a:schemeClr val="tx1"/>
                </a:solidFill>
                <a:latin typeface="游明朝" panose="02020400000000000000" pitchFamily="18" charset="-128"/>
                <a:ea typeface="游明朝" panose="02020400000000000000" pitchFamily="18" charset="-128"/>
              </a:rPr>
              <a:t>日には市民、社会福祉協議会、ボランティア団体を中心として</a:t>
            </a:r>
            <a:r>
              <a:rPr kumimoji="1" lang="en-US" altLang="ja-JP" sz="1200" dirty="0">
                <a:solidFill>
                  <a:schemeClr val="tx1"/>
                </a:solidFill>
                <a:latin typeface="游明朝" panose="02020400000000000000" pitchFamily="18" charset="-128"/>
                <a:ea typeface="游明朝" panose="02020400000000000000" pitchFamily="18" charset="-128"/>
              </a:rPr>
              <a:t>NPO</a:t>
            </a:r>
            <a:r>
              <a:rPr kumimoji="1" lang="ja-JP" altLang="en-US" sz="1200" dirty="0">
                <a:solidFill>
                  <a:schemeClr val="tx1"/>
                </a:solidFill>
                <a:latin typeface="游明朝" panose="02020400000000000000" pitchFamily="18" charset="-128"/>
                <a:ea typeface="游明朝" panose="02020400000000000000" pitchFamily="18" charset="-128"/>
              </a:rPr>
              <a:t>法人遠野まごころネットが設立され、災害ボランティアの受け入れ、派遣を実施。</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・被災地の物資ニーズ調査による効率的な物資配分の実現</a:t>
            </a:r>
            <a:r>
              <a:rPr kumimoji="1" lang="ja-JP" altLang="en-US" sz="1200" dirty="0">
                <a:solidFill>
                  <a:schemeClr val="tx1"/>
                </a:solidFill>
              </a:rPr>
              <a:t>（課題②） </a:t>
            </a:r>
            <a:r>
              <a:rPr kumimoji="1" lang="ja-JP" altLang="en-US" sz="1200" b="1" dirty="0">
                <a:solidFill>
                  <a:schemeClr val="tx1"/>
                </a:solidFill>
              </a:rPr>
              <a:t>　　</a:t>
            </a:r>
            <a:endParaRPr kumimoji="1" lang="en-US" altLang="ja-JP" sz="1200" b="1" dirty="0">
              <a:solidFill>
                <a:schemeClr val="tx1"/>
              </a:solidFill>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a:t>
            </a:r>
            <a:r>
              <a:rPr kumimoji="1" lang="en-US" altLang="ja-JP" sz="1200" dirty="0">
                <a:solidFill>
                  <a:schemeClr val="tx1"/>
                </a:solidFill>
                <a:latin typeface="游明朝" panose="02020400000000000000" pitchFamily="18" charset="-128"/>
                <a:ea typeface="游明朝" panose="02020400000000000000" pitchFamily="18" charset="-128"/>
              </a:rPr>
              <a:t>NGO</a:t>
            </a:r>
            <a:r>
              <a:rPr kumimoji="1" lang="ja-JP" altLang="en-US" sz="1200" dirty="0">
                <a:solidFill>
                  <a:schemeClr val="tx1"/>
                </a:solidFill>
                <a:latin typeface="游明朝" panose="02020400000000000000" pitchFamily="18" charset="-128"/>
                <a:ea typeface="游明朝" panose="02020400000000000000" pitchFamily="18" charset="-128"/>
              </a:rPr>
              <a:t>ジャパン・プラットフォーム（</a:t>
            </a:r>
            <a:r>
              <a:rPr kumimoji="1" lang="en-US" altLang="ja-JP" sz="1200" dirty="0">
                <a:solidFill>
                  <a:schemeClr val="tx1"/>
                </a:solidFill>
                <a:latin typeface="游明朝" panose="02020400000000000000" pitchFamily="18" charset="-128"/>
                <a:ea typeface="游明朝" panose="02020400000000000000" pitchFamily="18" charset="-128"/>
              </a:rPr>
              <a:t>JPF</a:t>
            </a:r>
            <a:r>
              <a:rPr kumimoji="1" lang="ja-JP" altLang="en-US" sz="1200" dirty="0">
                <a:solidFill>
                  <a:schemeClr val="tx1"/>
                </a:solidFill>
                <a:latin typeface="游明朝" panose="02020400000000000000" pitchFamily="18" charset="-128"/>
                <a:ea typeface="游明朝" panose="02020400000000000000" pitchFamily="18" charset="-128"/>
              </a:rPr>
              <a:t>）は物資提供やサービスの申し出と</a:t>
            </a:r>
            <a:r>
              <a:rPr kumimoji="1" lang="en-US" altLang="ja-JP" sz="1200" dirty="0">
                <a:solidFill>
                  <a:schemeClr val="tx1"/>
                </a:solidFill>
                <a:latin typeface="游明朝" panose="02020400000000000000" pitchFamily="18" charset="-128"/>
                <a:ea typeface="游明朝" panose="02020400000000000000" pitchFamily="18" charset="-128"/>
              </a:rPr>
              <a:t>NGO</a:t>
            </a:r>
            <a:r>
              <a:rPr kumimoji="1" lang="ja-JP" altLang="en-US" sz="1200" dirty="0">
                <a:solidFill>
                  <a:schemeClr val="tx1"/>
                </a:solidFill>
                <a:latin typeface="游明朝" panose="02020400000000000000" pitchFamily="18" charset="-128"/>
                <a:ea typeface="游明朝" panose="02020400000000000000" pitchFamily="18" charset="-128"/>
              </a:rPr>
              <a:t>からの被災地の物資ニーズとのマッチングを</a:t>
            </a:r>
            <a:r>
              <a:rPr kumimoji="1" lang="en-US" altLang="ja-JP" sz="1200" dirty="0">
                <a:solidFill>
                  <a:schemeClr val="tx1"/>
                </a:solidFill>
                <a:latin typeface="游明朝" panose="02020400000000000000" pitchFamily="18" charset="-128"/>
                <a:ea typeface="游明朝" panose="02020400000000000000" pitchFamily="18" charset="-128"/>
              </a:rPr>
              <a:t>200</a:t>
            </a:r>
            <a:r>
              <a:rPr kumimoji="1" lang="ja-JP" altLang="en-US" sz="1200" dirty="0">
                <a:solidFill>
                  <a:schemeClr val="tx1"/>
                </a:solidFill>
                <a:latin typeface="游明朝" panose="02020400000000000000" pitchFamily="18" charset="-128"/>
                <a:ea typeface="游明朝" panose="02020400000000000000" pitchFamily="18" charset="-128"/>
              </a:rPr>
              <a:t>組以上成立させ、物資を配分。</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・国際的な難民支援のノウハウを活用した被災者支援</a:t>
            </a:r>
            <a:r>
              <a:rPr kumimoji="1" lang="ja-JP" altLang="en-US" sz="1200" dirty="0">
                <a:solidFill>
                  <a:schemeClr val="tx1"/>
                </a:solidFill>
              </a:rPr>
              <a:t>（課題③）</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認定</a:t>
            </a:r>
            <a:r>
              <a:rPr kumimoji="1" lang="en-US" altLang="ja-JP" sz="1200" dirty="0">
                <a:solidFill>
                  <a:schemeClr val="tx1"/>
                </a:solidFill>
                <a:latin typeface="游明朝" panose="02020400000000000000" pitchFamily="18" charset="-128"/>
                <a:ea typeface="游明朝" panose="02020400000000000000" pitchFamily="18" charset="-128"/>
              </a:rPr>
              <a:t>NPO</a:t>
            </a:r>
            <a:r>
              <a:rPr kumimoji="1" lang="ja-JP" altLang="en-US" sz="1200" dirty="0">
                <a:solidFill>
                  <a:schemeClr val="tx1"/>
                </a:solidFill>
                <a:latin typeface="游明朝" panose="02020400000000000000" pitchFamily="18" charset="-128"/>
                <a:ea typeface="游明朝" panose="02020400000000000000" pitchFamily="18" charset="-128"/>
              </a:rPr>
              <a:t>法人難民支援協会は、コミュニティ支援事業や難民ボランティア派遣事業などの支援を行い、被災者の多様な需要に応えた。</a:t>
            </a:r>
            <a:endParaRPr kumimoji="1" lang="en-US" altLang="ja-JP" sz="1200" dirty="0">
              <a:solidFill>
                <a:schemeClr val="tx1"/>
              </a:solidFill>
            </a:endParaRPr>
          </a:p>
        </p:txBody>
      </p:sp>
      <p:sp>
        <p:nvSpPr>
          <p:cNvPr id="4" name="タイトル 3"/>
          <p:cNvSpPr>
            <a:spLocks noGrp="1"/>
          </p:cNvSpPr>
          <p:nvPr>
            <p:ph type="title"/>
          </p:nvPr>
        </p:nvSpPr>
        <p:spPr/>
        <p:txBody>
          <a:bodyPr/>
          <a:lstStyle/>
          <a:p>
            <a:r>
              <a:rPr lang="en-US" altLang="ja-JP" dirty="0"/>
              <a:t>54</a:t>
            </a:r>
            <a:r>
              <a:rPr kumimoji="1" lang="ja-JP" altLang="en-US" dirty="0"/>
              <a:t>）ボランティア・</a:t>
            </a:r>
            <a:r>
              <a:rPr kumimoji="1" lang="en-US" altLang="ja-JP" dirty="0"/>
              <a:t>NPO</a:t>
            </a:r>
            <a:r>
              <a:rPr kumimoji="1" lang="ja-JP" altLang="en-US" dirty="0"/>
              <a:t>等の人材の確保と平時からの連携</a:t>
            </a:r>
          </a:p>
        </p:txBody>
      </p:sp>
      <p:sp>
        <p:nvSpPr>
          <p:cNvPr id="5" name="正方形/長方形 4"/>
          <p:cNvSpPr/>
          <p:nvPr/>
        </p:nvSpPr>
        <p:spPr>
          <a:xfrm>
            <a:off x="1170" y="4623"/>
            <a:ext cx="2589630" cy="264495"/>
          </a:xfrm>
          <a:prstGeom prst="rect">
            <a:avLst/>
          </a:prstGeom>
          <a:solidFill>
            <a:srgbClr val="FF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Ⅳ</a:t>
            </a:r>
            <a:r>
              <a:rPr kumimoji="1" lang="ja-JP" altLang="en-US" sz="1400" b="1" dirty="0">
                <a:solidFill>
                  <a:schemeClr val="bg1"/>
                </a:solidFill>
              </a:rPr>
              <a:t> 協働と継承</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latin typeface="+mn-ea"/>
              </a:rPr>
              <a:t>大項目：１．</a:t>
            </a:r>
            <a:r>
              <a:rPr kumimoji="1" lang="en-US" altLang="ja-JP" sz="1400" dirty="0">
                <a:solidFill>
                  <a:schemeClr val="tx1"/>
                </a:solidFill>
                <a:latin typeface="+mn-ea"/>
              </a:rPr>
              <a:t>NPO</a:t>
            </a:r>
            <a:r>
              <a:rPr kumimoji="1" lang="ja-JP" altLang="en-US" sz="1400" dirty="0">
                <a:solidFill>
                  <a:schemeClr val="tx1"/>
                </a:solidFill>
                <a:latin typeface="+mn-ea"/>
              </a:rPr>
              <a:t>・民間企業等</a:t>
            </a:r>
            <a:endParaRPr kumimoji="1" lang="en-US" altLang="ja-JP" sz="1400" dirty="0">
              <a:solidFill>
                <a:schemeClr val="tx1"/>
              </a:solidFill>
              <a:latin typeface="+mn-ea"/>
            </a:endParaRPr>
          </a:p>
        </p:txBody>
      </p:sp>
      <p:sp>
        <p:nvSpPr>
          <p:cNvPr id="8" name="正方形/長方形 7"/>
          <p:cNvSpPr/>
          <p:nvPr/>
        </p:nvSpPr>
        <p:spPr>
          <a:xfrm>
            <a:off x="105508" y="950638"/>
            <a:ext cx="9683261" cy="1030562"/>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被災地に入るボランティアの受け入れをどのように調整するのか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被災者の避難生活におけるニーズにどのように応えるか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③ 国際的な支援やノウハウをどのように生かすか</a:t>
            </a:r>
          </a:p>
        </p:txBody>
      </p:sp>
      <p:sp>
        <p:nvSpPr>
          <p:cNvPr id="10" name="正方形/長方形 9"/>
          <p:cNvSpPr/>
          <p:nvPr/>
        </p:nvSpPr>
        <p:spPr>
          <a:xfrm>
            <a:off x="105508" y="4241799"/>
            <a:ext cx="9683261" cy="1797701"/>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① 社会福祉協議会と</a:t>
            </a:r>
            <a:r>
              <a:rPr kumimoji="1" lang="en-US" altLang="ja-JP" sz="1600" dirty="0">
                <a:solidFill>
                  <a:schemeClr val="tx1"/>
                </a:solidFill>
                <a:latin typeface="ＭＳ ゴシック" panose="020B0609070205080204" pitchFamily="49" charset="-128"/>
                <a:ea typeface="ＭＳ ゴシック" panose="020B0609070205080204" pitchFamily="49" charset="-128"/>
              </a:rPr>
              <a:t>NPO</a:t>
            </a:r>
            <a:r>
              <a:rPr kumimoji="1" lang="ja-JP" altLang="en-US" sz="1600" dirty="0">
                <a:solidFill>
                  <a:schemeClr val="tx1"/>
                </a:solidFill>
                <a:latin typeface="ＭＳ ゴシック" panose="020B0609070205080204" pitchFamily="49" charset="-128"/>
                <a:ea typeface="ＭＳ ゴシック" panose="020B0609070205080204" pitchFamily="49" charset="-128"/>
              </a:rPr>
              <a:t>等が連携してボランティアの円滑な受け入れ調整を行う</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社会福祉協議会が災害時に立ち上げるボランティアセンター機能については、体制整備・マニュアル整備・訓練等を事前に検討しておく。</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ボランティアが現地入りする前に、</a:t>
            </a:r>
            <a:r>
              <a:rPr kumimoji="1" lang="en-US" altLang="ja-JP" sz="1200" dirty="0">
                <a:solidFill>
                  <a:schemeClr val="tx1"/>
                </a:solidFill>
                <a:latin typeface="ＭＳ 明朝" panose="02020609040205080304" pitchFamily="17" charset="-128"/>
                <a:ea typeface="ＭＳ 明朝" panose="02020609040205080304" pitchFamily="17" charset="-128"/>
              </a:rPr>
              <a:t>NPO</a:t>
            </a:r>
            <a:r>
              <a:rPr kumimoji="1" lang="ja-JP" altLang="en-US" sz="1200" dirty="0">
                <a:solidFill>
                  <a:schemeClr val="tx1"/>
                </a:solidFill>
                <a:latin typeface="ＭＳ 明朝" panose="02020609040205080304" pitchFamily="17" charset="-128"/>
                <a:ea typeface="ＭＳ 明朝" panose="02020609040205080304" pitchFamily="17" charset="-128"/>
              </a:rPr>
              <a:t>等や市民などで構成される団体が派遣・受け入れ調整を行い、被災地のボランティアセンターの負担を軽減する。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インターネットを活用し、ボランティアの呼びかけ、受付、派遣調整を行う。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sp>
        <p:nvSpPr>
          <p:cNvPr id="11" name="二等辺三角形 10"/>
          <p:cNvSpPr/>
          <p:nvPr/>
        </p:nvSpPr>
        <p:spPr>
          <a:xfrm rot="10800000">
            <a:off x="3989248" y="6141105"/>
            <a:ext cx="1915781" cy="307714"/>
          </a:xfrm>
          <a:prstGeom prst="triangle">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grpSp>
        <p:nvGrpSpPr>
          <p:cNvPr id="12" name="グループ化 11"/>
          <p:cNvGrpSpPr/>
          <p:nvPr/>
        </p:nvGrpSpPr>
        <p:grpSpPr>
          <a:xfrm>
            <a:off x="6724649" y="4968"/>
            <a:ext cx="3181876" cy="264495"/>
            <a:chOff x="6724649" y="293893"/>
            <a:chExt cx="3181876" cy="264495"/>
          </a:xfrm>
        </p:grpSpPr>
        <p:grpSp>
          <p:nvGrpSpPr>
            <p:cNvPr id="13" name="グループ化 12"/>
            <p:cNvGrpSpPr/>
            <p:nvPr/>
          </p:nvGrpSpPr>
          <p:grpSpPr>
            <a:xfrm>
              <a:off x="6724649" y="293893"/>
              <a:ext cx="3181876" cy="264495"/>
              <a:chOff x="6724649" y="293893"/>
              <a:chExt cx="3181876" cy="264495"/>
            </a:xfrm>
          </p:grpSpPr>
          <p:sp>
            <p:nvSpPr>
              <p:cNvPr id="15" name="正方形/長方形 14"/>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6" name="正方形/長方形 15"/>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7" name="正方形/長方形 16"/>
              <p:cNvSpPr/>
              <p:nvPr/>
            </p:nvSpPr>
            <p:spPr>
              <a:xfrm>
                <a:off x="83153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8" name="正方形/長方形 17"/>
              <p:cNvSpPr/>
              <p:nvPr/>
            </p:nvSpPr>
            <p:spPr>
              <a:xfrm>
                <a:off x="91109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4" name="正方形/長方形 13"/>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4292970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en-US" altLang="ja-JP" dirty="0"/>
              <a:t>54</a:t>
            </a:r>
            <a:r>
              <a:rPr kumimoji="1" lang="ja-JP" altLang="en-US" dirty="0"/>
              <a:t>）ボランティア・</a:t>
            </a:r>
            <a:r>
              <a:rPr kumimoji="1" lang="en-US" altLang="ja-JP" dirty="0"/>
              <a:t>NPO</a:t>
            </a:r>
            <a:r>
              <a:rPr kumimoji="1" lang="ja-JP" altLang="en-US" dirty="0"/>
              <a:t>等の人材の確保と平時からの連携</a:t>
            </a:r>
          </a:p>
        </p:txBody>
      </p:sp>
      <p:sp>
        <p:nvSpPr>
          <p:cNvPr id="5" name="正方形/長方形 4"/>
          <p:cNvSpPr/>
          <p:nvPr/>
        </p:nvSpPr>
        <p:spPr>
          <a:xfrm>
            <a:off x="1170" y="4623"/>
            <a:ext cx="2589630" cy="264495"/>
          </a:xfrm>
          <a:prstGeom prst="rect">
            <a:avLst/>
          </a:prstGeom>
          <a:solidFill>
            <a:srgbClr val="FF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Ⅳ</a:t>
            </a:r>
            <a:r>
              <a:rPr kumimoji="1" lang="ja-JP" altLang="en-US" sz="1400" b="1" dirty="0">
                <a:solidFill>
                  <a:schemeClr val="bg1"/>
                </a:solidFill>
              </a:rPr>
              <a:t> 協働と継承</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latin typeface="+mn-ea"/>
              </a:rPr>
              <a:t>大項目：１．</a:t>
            </a:r>
            <a:r>
              <a:rPr kumimoji="1" lang="en-US" altLang="ja-JP" sz="1400" dirty="0">
                <a:solidFill>
                  <a:schemeClr val="tx1"/>
                </a:solidFill>
                <a:latin typeface="+mn-ea"/>
              </a:rPr>
              <a:t>NPO</a:t>
            </a:r>
            <a:r>
              <a:rPr kumimoji="1" lang="ja-JP" altLang="en-US" sz="1400" dirty="0">
                <a:solidFill>
                  <a:schemeClr val="tx1"/>
                </a:solidFill>
                <a:latin typeface="+mn-ea"/>
              </a:rPr>
              <a:t>・民間企業等</a:t>
            </a:r>
            <a:endParaRPr kumimoji="1" lang="en-US" altLang="ja-JP" sz="1400" dirty="0">
              <a:solidFill>
                <a:schemeClr val="tx1"/>
              </a:solidFill>
              <a:latin typeface="+mn-ea"/>
            </a:endParaRPr>
          </a:p>
        </p:txBody>
      </p:sp>
      <p:sp>
        <p:nvSpPr>
          <p:cNvPr id="10" name="正方形/長方形 9"/>
          <p:cNvSpPr/>
          <p:nvPr/>
        </p:nvSpPr>
        <p:spPr>
          <a:xfrm>
            <a:off x="105508" y="1007533"/>
            <a:ext cx="9683261" cy="2607734"/>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marL="306000" indent="-355600">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行政機関、企業、</a:t>
            </a:r>
            <a:r>
              <a:rPr kumimoji="1" lang="en-US" altLang="ja-JP" sz="1600" dirty="0">
                <a:solidFill>
                  <a:schemeClr val="tx1"/>
                </a:solidFill>
                <a:latin typeface="ＭＳ ゴシック" panose="020B0609070205080204" pitchFamily="49" charset="-128"/>
                <a:ea typeface="ＭＳ ゴシック" panose="020B0609070205080204" pitchFamily="49" charset="-128"/>
              </a:rPr>
              <a:t>NPO</a:t>
            </a:r>
            <a:r>
              <a:rPr kumimoji="1" lang="ja-JP" altLang="en-US" sz="1600" dirty="0">
                <a:solidFill>
                  <a:schemeClr val="tx1"/>
                </a:solidFill>
                <a:latin typeface="ＭＳ ゴシック" panose="020B0609070205080204" pitchFamily="49" charset="-128"/>
                <a:ea typeface="ＭＳ ゴシック" panose="020B0609070205080204" pitchFamily="49" charset="-128"/>
              </a:rPr>
              <a:t>等あらゆる主体が連携し、被災者のための支援物資の確保・配分と避難所での生活環境の整備を支援する</a:t>
            </a: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迅速な連携により被災者に緊急物資の提供や炊き出しを実施する。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企業・団体から衣類などの生活関連物資を確保し、各避難所のニーズとのマッチングを行い、避難所に物資の継続的な配分を行う。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被災者が衛生面に配慮した避難生活を送れるよう、避難所内の清掃や布団乾燥などの環境整備を支援する。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06000" indent="-355600">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③ 被災した外国人への多言語での情報提供や海外からの専門家チームの派遣など、国際的なノウハウを活用する</a:t>
            </a:r>
            <a:endParaRPr kumimoji="1" lang="ja-JP" altLang="en-US" sz="11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国際的な支援活動を行ってきた</a:t>
            </a:r>
            <a:r>
              <a:rPr kumimoji="1" lang="en-US" altLang="ja-JP" sz="1200" dirty="0">
                <a:solidFill>
                  <a:schemeClr val="tx1"/>
                </a:solidFill>
                <a:latin typeface="ＭＳ 明朝" panose="02020609040205080304" pitchFamily="17" charset="-128"/>
                <a:ea typeface="ＭＳ 明朝" panose="02020609040205080304" pitchFamily="17" charset="-128"/>
              </a:rPr>
              <a:t>NPO</a:t>
            </a:r>
            <a:r>
              <a:rPr kumimoji="1" lang="ja-JP" altLang="en-US" sz="1200" dirty="0">
                <a:solidFill>
                  <a:schemeClr val="tx1"/>
                </a:solidFill>
                <a:latin typeface="ＭＳ 明朝" panose="02020609040205080304" pitchFamily="17" charset="-128"/>
                <a:ea typeface="ＭＳ 明朝" panose="02020609040205080304" pitchFamily="17" charset="-128"/>
              </a:rPr>
              <a:t>等が被災した外国人に多言語での情報提供や生活再建の相談などの被災者支援を行う。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医療や教育などの専門家チームを各国から受け入れ、多様な分野でその知見を生かして支援を行う。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grpSp>
        <p:nvGrpSpPr>
          <p:cNvPr id="8" name="グループ化 7"/>
          <p:cNvGrpSpPr/>
          <p:nvPr/>
        </p:nvGrpSpPr>
        <p:grpSpPr>
          <a:xfrm>
            <a:off x="6724649" y="4968"/>
            <a:ext cx="3181876" cy="264495"/>
            <a:chOff x="6724649" y="293893"/>
            <a:chExt cx="3181876" cy="264495"/>
          </a:xfrm>
        </p:grpSpPr>
        <p:grpSp>
          <p:nvGrpSpPr>
            <p:cNvPr id="9" name="グループ化 8"/>
            <p:cNvGrpSpPr/>
            <p:nvPr/>
          </p:nvGrpSpPr>
          <p:grpSpPr>
            <a:xfrm>
              <a:off x="6724649" y="293893"/>
              <a:ext cx="3181876" cy="264495"/>
              <a:chOff x="6724649" y="293893"/>
              <a:chExt cx="3181876" cy="264495"/>
            </a:xfrm>
          </p:grpSpPr>
          <p:sp>
            <p:nvSpPr>
              <p:cNvPr id="12" name="正方形/長方形 11"/>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3" name="正方形/長方形 12"/>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4" name="正方形/長方形 13"/>
              <p:cNvSpPr/>
              <p:nvPr/>
            </p:nvSpPr>
            <p:spPr>
              <a:xfrm>
                <a:off x="83153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5" name="正方形/長方形 14"/>
              <p:cNvSpPr/>
              <p:nvPr/>
            </p:nvSpPr>
            <p:spPr>
              <a:xfrm>
                <a:off x="91109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1" name="正方形/長方形 10"/>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258932586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5307</TotalTime>
  <Words>619</Words>
  <Application>Microsoft Macintosh PowerPoint</Application>
  <PresentationFormat>A4 210 x 297 mm</PresentationFormat>
  <Paragraphs>37</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2</vt:i4>
      </vt:variant>
    </vt:vector>
  </HeadingPairs>
  <TitlesOfParts>
    <vt:vector size="11" baseType="lpstr">
      <vt:lpstr>ＭＳ ゴシック</vt:lpstr>
      <vt:lpstr>ＭＳ 明朝</vt:lpstr>
      <vt:lpstr>游ゴシック</vt:lpstr>
      <vt:lpstr>游ゴシック Medium</vt:lpstr>
      <vt:lpstr>游明朝</vt:lpstr>
      <vt:lpstr>Arial</vt:lpstr>
      <vt:lpstr>Calibri</vt:lpstr>
      <vt:lpstr>Office テーマ</vt:lpstr>
      <vt:lpstr>1_デザインの設定</vt:lpstr>
      <vt:lpstr>54）ボランティア・NPO等の人材の確保と平時からの連携</vt:lpstr>
      <vt:lpstr>54）ボランティア・NPO等の人材の確保と平時からの連携</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立岩 里生太（復興庁本庁）</dc:creator>
  <cp:lastModifiedBy>竜介 武田</cp:lastModifiedBy>
  <cp:revision>319</cp:revision>
  <dcterms:created xsi:type="dcterms:W3CDTF">2021-04-27T00:46:29Z</dcterms:created>
  <dcterms:modified xsi:type="dcterms:W3CDTF">2023-01-05T08:37:42Z</dcterms:modified>
</cp:coreProperties>
</file>