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4"/>
  </p:notesMasterIdLst>
  <p:sldIdLst>
    <p:sldId id="295"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35666"/>
            <a:ext cx="9683261" cy="20201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・住宅再建・復興まちづくりの加速化措置</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国において、財産管理手続における裁判所の審理期間の短縮等の手法を用地取得加速化プログラムとしてまとめ、被災自治体へ助言。</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・住まいの再建に向けた見通しを立てるための復興まちづくりの見える化</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国、県、市町村が一体となって「住まいの復興工程表」を作成し、住宅用の宅地や災害公営住宅の供給予定等を公表。</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latin typeface="+mn-ea"/>
              </a:rPr>
              <a:t>・住民再建意向の変化に応じた事業手法・事業計画の見直し等</a:t>
            </a:r>
            <a:r>
              <a:rPr kumimoji="1" lang="ja-JP" altLang="en-US" sz="1200" dirty="0">
                <a:solidFill>
                  <a:schemeClr val="tx1"/>
                </a:solidFill>
              </a:rPr>
              <a:t>（課題②）</a:t>
            </a:r>
            <a:endParaRPr kumimoji="1" lang="en-US" altLang="ja-JP" sz="1200" b="1" dirty="0">
              <a:solidFill>
                <a:schemeClr val="tx1"/>
              </a:solidFill>
              <a:latin typeface="+mn-ea"/>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宮城県石巻市では、住民の意向変化を踏まえ、土地区画整理区域内の住宅団地を縮小。</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岩手県大船渡市では、発災直後、事業化前、換地設計時、宅地完成時等、段階的・継続的に意向調査を実施。</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en-US" altLang="ja-JP" dirty="0"/>
              <a:t>23</a:t>
            </a:r>
            <a:r>
              <a:rPr lang="ja-JP" altLang="en-US" dirty="0"/>
              <a:t>）まちの再建・移転の事業加速化と住民意向変化への対応</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復興まちづくりの膨大な事業をどのように執行し加速化するか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まちの再建・移転に時間を要する中で、住民の変化する再建意向にどのように対応するか</a:t>
            </a:r>
          </a:p>
        </p:txBody>
      </p:sp>
      <p:sp>
        <p:nvSpPr>
          <p:cNvPr id="10" name="正方形/長方形 9"/>
          <p:cNvSpPr/>
          <p:nvPr/>
        </p:nvSpPr>
        <p:spPr>
          <a:xfrm>
            <a:off x="105508" y="3781168"/>
            <a:ext cx="9683261" cy="290750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手続きの迅速化や執行体制確保などにより事業のボトルネックを解消し加速化する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コンストラクションマネジメント</a:t>
            </a:r>
            <a:r>
              <a:rPr kumimoji="1" lang="en-US" altLang="ja-JP" sz="1200" dirty="0">
                <a:solidFill>
                  <a:schemeClr val="tx1"/>
                </a:solidFill>
                <a:latin typeface="ＭＳ 明朝" panose="02020609040205080304" pitchFamily="17" charset="-128"/>
                <a:ea typeface="ＭＳ 明朝" panose="02020609040205080304" pitchFamily="17" charset="-128"/>
              </a:rPr>
              <a:t>(CM)</a:t>
            </a:r>
            <a:r>
              <a:rPr kumimoji="1" lang="ja-JP" altLang="en-US" sz="1200" dirty="0">
                <a:solidFill>
                  <a:schemeClr val="tx1"/>
                </a:solidFill>
                <a:latin typeface="ＭＳ 明朝" panose="02020609040205080304" pitchFamily="17" charset="-128"/>
                <a:ea typeface="ＭＳ 明朝" panose="02020609040205080304" pitchFamily="17" charset="-128"/>
              </a:rPr>
              <a:t>方式、市街地総合コーディネート（</a:t>
            </a:r>
            <a:r>
              <a:rPr kumimoji="1" lang="en-US" altLang="ja-JP" sz="1200" dirty="0">
                <a:solidFill>
                  <a:schemeClr val="tx1"/>
                </a:solidFill>
                <a:latin typeface="ＭＳ 明朝" panose="02020609040205080304" pitchFamily="17" charset="-128"/>
                <a:ea typeface="ＭＳ 明朝" panose="02020609040205080304" pitchFamily="17" charset="-128"/>
              </a:rPr>
              <a:t>PMC</a:t>
            </a:r>
            <a:r>
              <a:rPr kumimoji="1" lang="ja-JP" altLang="en-US" sz="1200" dirty="0">
                <a:solidFill>
                  <a:schemeClr val="tx1"/>
                </a:solidFill>
                <a:latin typeface="ＭＳ 明朝" panose="02020609040205080304" pitchFamily="17" charset="-128"/>
                <a:ea typeface="ＭＳ 明朝" panose="02020609040205080304" pitchFamily="17" charset="-128"/>
              </a:rPr>
              <a:t>）業務方式、設計・施工一括発注方式などにより民間等多様な専門セクターの技術力・マンパワーを活用する。</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住まいの再建に向けた見通しを立てるため復興まちづくりを見える</a:t>
            </a:r>
            <a:r>
              <a:rPr kumimoji="1" lang="ja-JP" altLang="en-US" sz="1600" dirty="0" err="1">
                <a:solidFill>
                  <a:schemeClr val="tx1"/>
                </a:solidFill>
                <a:latin typeface="ＭＳ ゴシック" panose="020B0609070205080204" pitchFamily="49" charset="-128"/>
                <a:ea typeface="ＭＳ ゴシック" panose="020B0609070205080204" pitchFamily="49" charset="-128"/>
              </a:rPr>
              <a:t>化する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甚大な被災により復興のための事業期間が長期にわたることが想定される場合には、被災者の方々に住まいの再建に向けて見通しを立てていただくため、住宅再建・まちづくりの復興事業に係る目標や進捗状況、将来のまちの姿を見える</a:t>
            </a:r>
            <a:r>
              <a:rPr kumimoji="1" lang="ja-JP" altLang="en-US" sz="1200" dirty="0" err="1">
                <a:solidFill>
                  <a:schemeClr val="tx1"/>
                </a:solidFill>
                <a:latin typeface="ＭＳ 明朝" panose="02020609040205080304" pitchFamily="17" charset="-128"/>
                <a:ea typeface="ＭＳ 明朝" panose="02020609040205080304" pitchFamily="17" charset="-128"/>
              </a:rPr>
              <a:t>化する</a:t>
            </a:r>
            <a:r>
              <a:rPr kumimoji="1" lang="ja-JP" altLang="en-US" sz="1200" dirty="0">
                <a:solidFill>
                  <a:schemeClr val="tx1"/>
                </a:solidFill>
                <a:latin typeface="ＭＳ 明朝" panose="02020609040205080304" pitchFamily="17" charset="-128"/>
                <a:ea typeface="ＭＳ 明朝" panose="02020609040205080304" pitchFamily="17" charset="-128"/>
              </a:rPr>
              <a:t>ことが有効である。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継続的に住民意向を把握し、変化する意向に対して、柔軟に事業を見直す</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事業実施段階でも、住民意向はなお変化することが想定されることから、継続的に住民意向を把握し、事業の段階的実施や組み換え等を行うなど柔軟性を持たせる。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事業見直しを適切に行ってもなお発生</a:t>
            </a:r>
            <a:r>
              <a:rPr kumimoji="1" lang="ja-JP" altLang="en-US" sz="1200" dirty="0" err="1">
                <a:solidFill>
                  <a:schemeClr val="tx1"/>
                </a:solidFill>
                <a:latin typeface="ＭＳ 明朝" panose="02020609040205080304" pitchFamily="17" charset="-128"/>
                <a:ea typeface="ＭＳ 明朝" panose="02020609040205080304" pitchFamily="17" charset="-128"/>
              </a:rPr>
              <a:t>する使われて</a:t>
            </a:r>
            <a:r>
              <a:rPr kumimoji="1" lang="ja-JP" altLang="en-US" sz="1200" dirty="0">
                <a:solidFill>
                  <a:schemeClr val="tx1"/>
                </a:solidFill>
                <a:latin typeface="ＭＳ 明朝" panose="02020609040205080304" pitchFamily="17" charset="-128"/>
                <a:ea typeface="ＭＳ 明朝" panose="02020609040205080304" pitchFamily="17" charset="-128"/>
              </a:rPr>
              <a:t>いない土地については、不動産取引事業者等と連携した土地のマッチング等の取組が有効である。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00431512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5294</TotalTime>
  <Words>517</Words>
  <Application>Microsoft Macintosh PowerPoint</Application>
  <PresentationFormat>A4 210 x 297 mm</PresentationFormat>
  <Paragraphs>25</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23）まちの再建・移転の事業加速化と住民意向変化への対応</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287</cp:revision>
  <dcterms:created xsi:type="dcterms:W3CDTF">2021-04-27T00:46:29Z</dcterms:created>
  <dcterms:modified xsi:type="dcterms:W3CDTF">2023-01-05T08:24:46Z</dcterms:modified>
</cp:coreProperties>
</file>