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74" r:id="rId2"/>
  </p:sldMasterIdLst>
  <p:notesMasterIdLst>
    <p:notesMasterId r:id="rId5"/>
  </p:notesMasterIdLst>
  <p:sldIdLst>
    <p:sldId id="293" r:id="rId3"/>
    <p:sldId id="341" r:id="rId4"/>
  </p:sldIdLst>
  <p:sldSz cx="9906000" cy="6858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 " initials=" " lastIdx="5" clrIdx="0">
    <p:extLst>
      <p:ext uri="{19B8F6BF-5375-455C-9EA6-DF929625EA0E}">
        <p15:presenceInfo xmlns:p15="http://schemas.microsoft.com/office/powerpoint/2012/main" userId=" " providerId="None"/>
      </p:ext>
    </p:extLst>
  </p:cmAuthor>
  <p:cmAuthor id="2" name="藤原 啓志（復興庁本庁）" initials="藤原" lastIdx="21" clrIdx="1">
    <p:extLst>
      <p:ext uri="{19B8F6BF-5375-455C-9EA6-DF929625EA0E}">
        <p15:presenceInfo xmlns:p15="http://schemas.microsoft.com/office/powerpoint/2012/main" userId="S-1-5-21-2022458152-3381638288-3706476089-18251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CC"/>
    <a:srgbClr val="0099CC"/>
    <a:srgbClr val="669900"/>
    <a:srgbClr val="FF9900"/>
    <a:srgbClr val="FFCC00"/>
    <a:srgbClr val="CCFFFF"/>
    <a:srgbClr val="3399FF"/>
    <a:srgbClr val="4472C4"/>
    <a:srgbClr val="33CC33"/>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427" autoAdjust="0"/>
    <p:restoredTop sz="94660"/>
  </p:normalViewPr>
  <p:slideViewPr>
    <p:cSldViewPr snapToGrid="0">
      <p:cViewPr varScale="1">
        <p:scale>
          <a:sx n="150" d="100"/>
          <a:sy n="150" d="100"/>
        </p:scale>
        <p:origin x="200" y="168"/>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B53EEF2-B4FD-40D2-AEF2-3015A601DEDD}" type="datetimeFigureOut">
              <a:rPr kumimoji="1" lang="ja-JP" altLang="en-US" smtClean="0"/>
              <a:t>2023/1/5</a:t>
            </a:fld>
            <a:endParaRPr kumimoji="1" lang="ja-JP" altLang="en-US"/>
          </a:p>
        </p:txBody>
      </p:sp>
      <p:sp>
        <p:nvSpPr>
          <p:cNvPr id="4" name="スライド イメージ プレースホルダー 3"/>
          <p:cNvSpPr>
            <a:spLocks noGrp="1" noRot="1" noChangeAspect="1"/>
          </p:cNvSpPr>
          <p:nvPr>
            <p:ph type="sldImg" idx="2"/>
          </p:nvPr>
        </p:nvSpPr>
        <p:spPr>
          <a:xfrm>
            <a:off x="1200150" y="1143000"/>
            <a:ext cx="44577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6789A7F-B578-475B-81AA-A7E34DC15318}" type="slidenum">
              <a:rPr kumimoji="1" lang="ja-JP" altLang="en-US" smtClean="0"/>
              <a:t>‹#›</a:t>
            </a:fld>
            <a:endParaRPr kumimoji="1" lang="ja-JP" altLang="en-US"/>
          </a:p>
        </p:txBody>
      </p:sp>
    </p:spTree>
    <p:extLst>
      <p:ext uri="{BB962C8B-B14F-4D97-AF65-F5344CB8AC3E}">
        <p14:creationId xmlns:p14="http://schemas.microsoft.com/office/powerpoint/2010/main" val="422812996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
        <p:nvSpPr>
          <p:cNvPr id="7" name="Slide Number Placeholder 5"/>
          <p:cNvSpPr>
            <a:spLocks noGrp="1"/>
          </p:cNvSpPr>
          <p:nvPr>
            <p:ph type="sldNum" sz="quarter" idx="4"/>
          </p:nvPr>
        </p:nvSpPr>
        <p:spPr>
          <a:xfrm>
            <a:off x="9144000" y="6285053"/>
            <a:ext cx="762000" cy="572947"/>
          </a:xfrm>
          <a:prstGeom prst="rect">
            <a:avLst/>
          </a:prstGeom>
        </p:spPr>
        <p:txBody>
          <a:bodyPr vert="horz" lIns="91440" tIns="45720" rIns="91440" bIns="45720" rtlCol="0" anchor="ctr"/>
          <a:lstStyle>
            <a:lvl1pPr algn="r">
              <a:defRPr sz="3200">
                <a:solidFill>
                  <a:schemeClr val="tx1"/>
                </a:solidFill>
              </a:defRPr>
            </a:lvl1pPr>
          </a:lstStyle>
          <a:p>
            <a:fld id="{864B4664-5996-49A2-BC48-30B45CC7601B}" type="slidenum">
              <a:rPr kumimoji="1" lang="ja-JP" altLang="en-US" smtClean="0"/>
              <a:pPr/>
              <a:t>‹#›</a:t>
            </a:fld>
            <a:endParaRPr kumimoji="1" lang="ja-JP" altLang="en-US" dirty="0"/>
          </a:p>
        </p:txBody>
      </p:sp>
      <p:cxnSp>
        <p:nvCxnSpPr>
          <p:cNvPr id="9" name="直線コネクタ 8"/>
          <p:cNvCxnSpPr/>
          <p:nvPr/>
        </p:nvCxnSpPr>
        <p:spPr>
          <a:xfrm flipV="1">
            <a:off x="-3593" y="815068"/>
            <a:ext cx="9906000" cy="0"/>
          </a:xfrm>
          <a:prstGeom prst="line">
            <a:avLst/>
          </a:prstGeom>
          <a:ln w="57150">
            <a:solidFill>
              <a:schemeClr val="accent5"/>
            </a:solidFill>
          </a:ln>
        </p:spPr>
        <p:style>
          <a:lnRef idx="1">
            <a:schemeClr val="accent1"/>
          </a:lnRef>
          <a:fillRef idx="0">
            <a:schemeClr val="accent1"/>
          </a:fillRef>
          <a:effectRef idx="0">
            <a:schemeClr val="accent1"/>
          </a:effectRef>
          <a:fontRef idx="minor">
            <a:schemeClr val="tx1"/>
          </a:fontRef>
        </p:style>
      </p:cxnSp>
      <p:sp>
        <p:nvSpPr>
          <p:cNvPr id="11" name="タイトル 3"/>
          <p:cNvSpPr>
            <a:spLocks noGrp="1"/>
          </p:cNvSpPr>
          <p:nvPr>
            <p:ph type="title"/>
          </p:nvPr>
        </p:nvSpPr>
        <p:spPr>
          <a:xfrm>
            <a:off x="-3593" y="289362"/>
            <a:ext cx="8673031" cy="526126"/>
          </a:xfrm>
          <a:prstGeom prst="rect">
            <a:avLst/>
          </a:prstGeom>
        </p:spPr>
        <p:txBody>
          <a:bodyPr tIns="36000" bIns="0" anchor="ctr" anchorCtr="0"/>
          <a:lstStyle>
            <a:lvl1pPr>
              <a:defRPr sz="2000" b="0">
                <a:latin typeface="游ゴシック Medium" panose="020B0500000000000000" pitchFamily="50" charset="-128"/>
                <a:ea typeface="游ゴシック Medium" panose="020B0500000000000000" pitchFamily="50" charset="-128"/>
              </a:defRPr>
            </a:lvl1pPr>
          </a:lstStyle>
          <a:p>
            <a:endParaRPr kumimoji="1" lang="ja-JP" altLang="en-US" dirty="0"/>
          </a:p>
        </p:txBody>
      </p:sp>
    </p:spTree>
    <p:extLst>
      <p:ext uri="{BB962C8B-B14F-4D97-AF65-F5344CB8AC3E}">
        <p14:creationId xmlns:p14="http://schemas.microsoft.com/office/powerpoint/2010/main" val="31926275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pic>
        <p:nvPicPr>
          <p:cNvPr id="10" name="図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734901" y="-5153"/>
            <a:ext cx="1171099" cy="521770"/>
          </a:xfrm>
          <a:prstGeom prst="rect">
            <a:avLst/>
          </a:prstGeom>
        </p:spPr>
      </p:pic>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8DBE35F6-EEBF-4276-AA13-8911048B2355}" type="datetime1">
              <a:rPr kumimoji="1" lang="ja-JP" altLang="en-US" smtClean="0"/>
              <a:t>2023/1/5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cxnSp>
        <p:nvCxnSpPr>
          <p:cNvPr id="8" name="直線コネクタ 7"/>
          <p:cNvCxnSpPr/>
          <p:nvPr userDrawn="1"/>
        </p:nvCxnSpPr>
        <p:spPr>
          <a:xfrm>
            <a:off x="0" y="548680"/>
            <a:ext cx="9906000" cy="0"/>
          </a:xfrm>
          <a:prstGeom prst="line">
            <a:avLst/>
          </a:prstGeom>
          <a:ln w="76200">
            <a:solidFill>
              <a:srgbClr val="4060A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190133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pic>
        <p:nvPicPr>
          <p:cNvPr id="9" name="図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734901" y="-5153"/>
            <a:ext cx="1171099" cy="521770"/>
          </a:xfrm>
          <a:prstGeom prst="rect">
            <a:avLst/>
          </a:prstGeom>
        </p:spPr>
      </p:pic>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0CD49D8-ACB2-40A4-9A18-BE04DB8672CE}" type="datetime1">
              <a:rPr kumimoji="1" lang="ja-JP" altLang="en-US" smtClean="0"/>
              <a:t>2023/1/5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cxnSp>
        <p:nvCxnSpPr>
          <p:cNvPr id="7" name="直線コネクタ 6"/>
          <p:cNvCxnSpPr/>
          <p:nvPr userDrawn="1"/>
        </p:nvCxnSpPr>
        <p:spPr>
          <a:xfrm>
            <a:off x="0" y="548680"/>
            <a:ext cx="9906000" cy="0"/>
          </a:xfrm>
          <a:prstGeom prst="line">
            <a:avLst/>
          </a:prstGeom>
          <a:ln w="76200">
            <a:solidFill>
              <a:srgbClr val="4060A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394017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pic>
        <p:nvPicPr>
          <p:cNvPr id="9" name="図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734901" y="-5153"/>
            <a:ext cx="1171099" cy="521770"/>
          </a:xfrm>
          <a:prstGeom prst="rect">
            <a:avLst/>
          </a:prstGeom>
        </p:spPr>
      </p:pic>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95300" y="274639"/>
            <a:ext cx="652145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80D5C841-1964-4F1E-B9C0-7821D4D2B721}" type="datetime1">
              <a:rPr kumimoji="1" lang="ja-JP" altLang="en-US" smtClean="0"/>
              <a:t>2023/1/5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cxnSp>
        <p:nvCxnSpPr>
          <p:cNvPr id="7" name="直線コネクタ 6"/>
          <p:cNvCxnSpPr/>
          <p:nvPr userDrawn="1"/>
        </p:nvCxnSpPr>
        <p:spPr>
          <a:xfrm>
            <a:off x="0" y="548680"/>
            <a:ext cx="9906000" cy="0"/>
          </a:xfrm>
          <a:prstGeom prst="line">
            <a:avLst/>
          </a:prstGeom>
          <a:ln w="76200">
            <a:solidFill>
              <a:srgbClr val="4060A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2561257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基礎資料">
    <p:spTree>
      <p:nvGrpSpPr>
        <p:cNvPr id="1" name=""/>
        <p:cNvGrpSpPr/>
        <p:nvPr/>
      </p:nvGrpSpPr>
      <p:grpSpPr>
        <a:xfrm>
          <a:off x="0" y="0"/>
          <a:ext cx="0" cy="0"/>
          <a:chOff x="0" y="0"/>
          <a:chExt cx="0" cy="0"/>
        </a:xfrm>
      </p:grpSpPr>
      <p:pic>
        <p:nvPicPr>
          <p:cNvPr id="8" name="図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734901" y="-5153"/>
            <a:ext cx="1171099" cy="521770"/>
          </a:xfrm>
          <a:prstGeom prst="rect">
            <a:avLst/>
          </a:prstGeom>
        </p:spPr>
      </p:pic>
      <p:cxnSp>
        <p:nvCxnSpPr>
          <p:cNvPr id="6" name="直線コネクタ 5"/>
          <p:cNvCxnSpPr/>
          <p:nvPr userDrawn="1"/>
        </p:nvCxnSpPr>
        <p:spPr>
          <a:xfrm>
            <a:off x="0" y="548680"/>
            <a:ext cx="9906000" cy="0"/>
          </a:xfrm>
          <a:prstGeom prst="line">
            <a:avLst/>
          </a:prstGeom>
          <a:ln w="76200">
            <a:solidFill>
              <a:srgbClr val="4060A0"/>
            </a:solidFill>
          </a:ln>
        </p:spPr>
        <p:style>
          <a:lnRef idx="1">
            <a:schemeClr val="accent1"/>
          </a:lnRef>
          <a:fillRef idx="0">
            <a:schemeClr val="accent1"/>
          </a:fillRef>
          <a:effectRef idx="0">
            <a:schemeClr val="accent1"/>
          </a:effectRef>
          <a:fontRef idx="minor">
            <a:schemeClr val="tx1"/>
          </a:fontRef>
        </p:style>
      </p:cxnSp>
      <p:sp>
        <p:nvSpPr>
          <p:cNvPr id="13" name="日付プレースホルダー 12"/>
          <p:cNvSpPr>
            <a:spLocks noGrp="1"/>
          </p:cNvSpPr>
          <p:nvPr>
            <p:ph type="dt" sz="half" idx="10"/>
          </p:nvPr>
        </p:nvSpPr>
        <p:spPr/>
        <p:txBody>
          <a:bodyPr/>
          <a:lstStyle/>
          <a:p>
            <a:fld id="{04833C8C-B327-4EA0-844F-8EEFB002E2EB}" type="datetime1">
              <a:rPr kumimoji="1" lang="ja-JP" altLang="en-US" smtClean="0"/>
              <a:t>2023/1/5</a:t>
            </a:fld>
            <a:endParaRPr kumimoji="1" lang="ja-JP" altLang="en-US"/>
          </a:p>
        </p:txBody>
      </p:sp>
      <p:sp>
        <p:nvSpPr>
          <p:cNvPr id="14" name="フッター プレースホルダー 13"/>
          <p:cNvSpPr>
            <a:spLocks noGrp="1"/>
          </p:cNvSpPr>
          <p:nvPr>
            <p:ph type="ftr" sz="quarter" idx="11"/>
          </p:nvPr>
        </p:nvSpPr>
        <p:spPr/>
        <p:txBody>
          <a:bodyPr/>
          <a:lstStyle/>
          <a:p>
            <a:endParaRPr kumimoji="1" lang="ja-JP" altLang="en-US"/>
          </a:p>
        </p:txBody>
      </p:sp>
      <p:sp>
        <p:nvSpPr>
          <p:cNvPr id="15" name="スライド番号プレースホルダー 14"/>
          <p:cNvSpPr>
            <a:spLocks noGrp="1"/>
          </p:cNvSpPr>
          <p:nvPr>
            <p:ph type="sldNum" sz="quarter" idx="12"/>
          </p:nvPr>
        </p:nvSpPr>
        <p:spPr>
          <a:xfrm>
            <a:off x="8013393" y="6453337"/>
            <a:ext cx="1825292" cy="365125"/>
          </a:xfrm>
        </p:spPr>
        <p:txBody>
          <a:bodyPr/>
          <a:lstStyle>
            <a:lvl1pPr>
              <a:defRPr sz="2000"/>
            </a:lvl1pPr>
          </a:lstStyle>
          <a:p>
            <a:fld id="{BA4EB7A0-6E3F-4C1C-951C-B4307713EB76}" type="slidenum">
              <a:rPr lang="ja-JP" altLang="en-US" smtClean="0"/>
              <a:pPr/>
              <a:t>‹#›</a:t>
            </a:fld>
            <a:endParaRPr lang="ja-JP" altLang="en-US" dirty="0"/>
          </a:p>
        </p:txBody>
      </p:sp>
    </p:spTree>
    <p:extLst>
      <p:ext uri="{BB962C8B-B14F-4D97-AF65-F5344CB8AC3E}">
        <p14:creationId xmlns:p14="http://schemas.microsoft.com/office/powerpoint/2010/main" val="30307652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421DD567-A947-457D-975E-9C53F420B8DD}" type="datetime1">
              <a:rPr kumimoji="1" lang="ja-JP" altLang="en-US" smtClean="0"/>
              <a:t>2023/1/5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5287220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218C1E7-B5DA-4EEF-B2CA-01B476773B1C}" type="datetime1">
              <a:rPr kumimoji="1" lang="ja-JP" altLang="en-US" smtClean="0"/>
              <a:t>2023/1/5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19924309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1559C42C-8EA6-475F-B33A-76732883B0C9}" type="datetime1">
              <a:rPr kumimoji="1" lang="ja-JP" altLang="en-US" smtClean="0"/>
              <a:t>2023/1/5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62800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82C9B6FA-D001-42C9-8972-6452FE41D2BC}" type="datetime1">
              <a:rPr kumimoji="1" lang="ja-JP" altLang="en-US" smtClean="0"/>
              <a:t>2023/1/5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5325166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F7B65642-682D-411E-BB6A-51A0DAAA95CD}" type="datetime1">
              <a:rPr kumimoji="1" lang="ja-JP" altLang="en-US" smtClean="0"/>
              <a:t>2023/1/5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23740455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F0F47F95-F7B3-4F07-9A40-76E594F6C59B}" type="datetime1">
              <a:rPr kumimoji="1" lang="ja-JP" altLang="en-US" smtClean="0"/>
              <a:t>2023/1/5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10492101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70257E4-776C-4AD5-96C3-0D5DBB61B70D}" type="datetime1">
              <a:rPr kumimoji="1" lang="ja-JP" altLang="en-US" smtClean="0"/>
              <a:t>2023/1/5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1166918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E1342F76-872E-4243-B0AB-29141852F7CD}" type="datetime1">
              <a:rPr kumimoji="1" lang="ja-JP" altLang="en-US" smtClean="0"/>
              <a:t>2023/1/5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216510272"/>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13" Type="http://schemas.openxmlformats.org/officeDocument/2006/relationships/theme" Target="../theme/theme2.xml"/><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slideLayout" Target="../slideLayouts/slideLayout13.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slideLayout" Target="../slideLayouts/slideLayout12.xml"/><Relationship Id="rId5" Type="http://schemas.openxmlformats.org/officeDocument/2006/relationships/slideLayout" Target="../slideLayouts/slideLayout6.xml"/><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9144000" y="6285053"/>
            <a:ext cx="762000" cy="572947"/>
          </a:xfrm>
          <a:prstGeom prst="rect">
            <a:avLst/>
          </a:prstGeom>
        </p:spPr>
        <p:txBody>
          <a:bodyPr vert="horz" lIns="91440" tIns="45720" rIns="91440" bIns="45720" rtlCol="0" anchor="ctr"/>
          <a:lstStyle>
            <a:lvl1pPr algn="r">
              <a:defRPr sz="3200">
                <a:solidFill>
                  <a:schemeClr val="tx1"/>
                </a:solidFill>
              </a:defRPr>
            </a:lvl1pPr>
          </a:lstStyle>
          <a:p>
            <a:fld id="{864B4664-5996-49A2-BC48-30B45CC7601B}" type="slidenum">
              <a:rPr kumimoji="1" lang="ja-JP" altLang="en-US" smtClean="0"/>
              <a:pPr/>
              <a:t>‹#›</a:t>
            </a:fld>
            <a:endParaRPr kumimoji="1" lang="ja-JP" altLang="en-US"/>
          </a:p>
        </p:txBody>
      </p:sp>
    </p:spTree>
    <p:extLst>
      <p:ext uri="{BB962C8B-B14F-4D97-AF65-F5344CB8AC3E}">
        <p14:creationId xmlns:p14="http://schemas.microsoft.com/office/powerpoint/2010/main" val="8805499"/>
      </p:ext>
    </p:extLst>
  </p:cSld>
  <p:clrMap bg1="lt1" tx1="dk1" bg2="lt2" tx2="dk2" accent1="accent1" accent2="accent2" accent3="accent3" accent4="accent4" accent5="accent5" accent6="accent6" hlink="hlink" folHlink="folHlink"/>
  <p:sldLayoutIdLst>
    <p:sldLayoutId id="2147483673" r:id="rId1"/>
  </p:sldLayoutIdLst>
  <p:hf sldNum="0"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36BA84A-AD4F-464B-A5A5-BF6DD19FB0A1}" type="datetime1">
              <a:rPr kumimoji="1" lang="ja-JP" altLang="en-US" smtClean="0"/>
              <a:t>2023/1/5</a:t>
            </a:fld>
            <a:endParaRPr kumimoji="1" lang="ja-JP" altLang="en-US"/>
          </a:p>
        </p:txBody>
      </p:sp>
      <p:sp>
        <p:nvSpPr>
          <p:cNvPr id="5" name="フッター プレースホルダー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4235399250"/>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7" r:id="rId12"/>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105508" y="2044813"/>
            <a:ext cx="9683261" cy="17853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200" b="1" dirty="0">
                <a:solidFill>
                  <a:schemeClr val="tx1"/>
                </a:solidFill>
              </a:rPr>
              <a:t>【</a:t>
            </a:r>
            <a:r>
              <a:rPr kumimoji="1" lang="ja-JP" altLang="en-US" sz="1200" b="1" dirty="0">
                <a:solidFill>
                  <a:schemeClr val="tx1"/>
                </a:solidFill>
              </a:rPr>
              <a:t>東日本大震災における取組</a:t>
            </a:r>
            <a:r>
              <a:rPr kumimoji="1" lang="en-US" altLang="ja-JP" sz="1200" b="1" dirty="0">
                <a:solidFill>
                  <a:schemeClr val="tx1"/>
                </a:solidFill>
              </a:rPr>
              <a:t>】</a:t>
            </a:r>
          </a:p>
          <a:p>
            <a:pPr>
              <a:spcBef>
                <a:spcPts val="600"/>
              </a:spcBef>
            </a:pPr>
            <a:r>
              <a:rPr kumimoji="1" lang="ja-JP" altLang="en-US" sz="1200" b="1" dirty="0">
                <a:solidFill>
                  <a:schemeClr val="tx1"/>
                </a:solidFill>
              </a:rPr>
              <a:t>・多様な合意形成プロセス</a:t>
            </a:r>
            <a:r>
              <a:rPr kumimoji="1" lang="ja-JP" altLang="en-US" sz="1200" dirty="0">
                <a:solidFill>
                  <a:schemeClr val="tx1"/>
                </a:solidFill>
              </a:rPr>
              <a:t>（課題②）</a:t>
            </a:r>
            <a:endParaRPr kumimoji="1" lang="en-US" altLang="ja-JP" sz="1200" b="1" dirty="0">
              <a:solidFill>
                <a:schemeClr val="tx1"/>
              </a:solidFill>
            </a:endParaRPr>
          </a:p>
          <a:p>
            <a:pPr marL="185738" indent="-185738"/>
            <a:r>
              <a:rPr kumimoji="1" lang="ja-JP" altLang="en-US" sz="1200" dirty="0">
                <a:solidFill>
                  <a:schemeClr val="tx1"/>
                </a:solidFill>
                <a:latin typeface="游明朝" panose="02020400000000000000" pitchFamily="18" charset="-128"/>
                <a:ea typeface="游明朝" panose="02020400000000000000" pitchFamily="18" charset="-128"/>
              </a:rPr>
              <a:t>　　宮城県岩沼市では、沿岸部６地区から玉浦西地区への集団移転について、市が大学の協力を得てワークショップを開催し、住民の意見がまちづくり計画に反映された。</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85738" indent="-185738"/>
            <a:r>
              <a:rPr kumimoji="1" lang="ja-JP" altLang="en-US" sz="1200" dirty="0">
                <a:solidFill>
                  <a:schemeClr val="tx1"/>
                </a:solidFill>
                <a:latin typeface="游明朝" panose="02020400000000000000" pitchFamily="18" charset="-128"/>
                <a:ea typeface="游明朝" panose="02020400000000000000" pitchFamily="18" charset="-128"/>
              </a:rPr>
              <a:t>　　宮城県気仙沼市内湾地区では、地域住民や事業者で構成するまちづくり協議会が設置され、地域の安全とまちづくりが両立した防潮堤の整備について合意形成が図られた。</a:t>
            </a:r>
            <a:endParaRPr kumimoji="1" lang="en-US" altLang="ja-JP" sz="1200" dirty="0">
              <a:solidFill>
                <a:schemeClr val="tx1"/>
              </a:solidFill>
              <a:latin typeface="游明朝" panose="02020400000000000000" pitchFamily="18" charset="-128"/>
              <a:ea typeface="游明朝" panose="02020400000000000000" pitchFamily="18" charset="-128"/>
            </a:endParaRPr>
          </a:p>
          <a:p>
            <a:pPr>
              <a:spcBef>
                <a:spcPts val="600"/>
              </a:spcBef>
            </a:pPr>
            <a:r>
              <a:rPr kumimoji="1" lang="ja-JP" altLang="en-US" sz="1200" b="1" dirty="0">
                <a:solidFill>
                  <a:schemeClr val="tx1"/>
                </a:solidFill>
              </a:rPr>
              <a:t>・継続的な住民意向の把握</a:t>
            </a:r>
            <a:r>
              <a:rPr kumimoji="1" lang="ja-JP" altLang="en-US" sz="1200" dirty="0">
                <a:solidFill>
                  <a:schemeClr val="tx1"/>
                </a:solidFill>
              </a:rPr>
              <a:t>（課題③）</a:t>
            </a:r>
            <a:endParaRPr kumimoji="1" lang="en-US" altLang="ja-JP" sz="1200" b="1" dirty="0">
              <a:solidFill>
                <a:schemeClr val="tx1"/>
              </a:solidFill>
            </a:endParaRPr>
          </a:p>
          <a:p>
            <a:r>
              <a:rPr kumimoji="1" lang="ja-JP" altLang="en-US" sz="1200" dirty="0">
                <a:solidFill>
                  <a:schemeClr val="tx1"/>
                </a:solidFill>
                <a:latin typeface="游明朝" panose="02020400000000000000" pitchFamily="18" charset="-128"/>
                <a:ea typeface="游明朝" panose="02020400000000000000" pitchFamily="18" charset="-128"/>
              </a:rPr>
              <a:t>　　岩手県宮古市では、過去の意向調査等の記録をデータベースに整理し、意向の変化に応じた事業計画の見直し等に役立てた。</a:t>
            </a:r>
            <a:endParaRPr kumimoji="1" lang="en-US" altLang="ja-JP" sz="1200" dirty="0">
              <a:solidFill>
                <a:schemeClr val="tx1"/>
              </a:solidFill>
            </a:endParaRPr>
          </a:p>
        </p:txBody>
      </p:sp>
      <p:sp>
        <p:nvSpPr>
          <p:cNvPr id="4" name="タイトル 3"/>
          <p:cNvSpPr>
            <a:spLocks noGrp="1"/>
          </p:cNvSpPr>
          <p:nvPr>
            <p:ph type="title"/>
          </p:nvPr>
        </p:nvSpPr>
        <p:spPr/>
        <p:txBody>
          <a:bodyPr/>
          <a:lstStyle/>
          <a:p>
            <a:r>
              <a:rPr lang="en-US" altLang="ja-JP" dirty="0"/>
              <a:t>21</a:t>
            </a:r>
            <a:r>
              <a:rPr lang="ja-JP" altLang="en-US" dirty="0"/>
              <a:t>）まちづくりの合意形成プロセス</a:t>
            </a:r>
            <a:endParaRPr kumimoji="1" lang="ja-JP" altLang="en-US" dirty="0"/>
          </a:p>
        </p:txBody>
      </p:sp>
      <p:sp>
        <p:nvSpPr>
          <p:cNvPr id="5" name="正方形/長方形 4"/>
          <p:cNvSpPr/>
          <p:nvPr/>
        </p:nvSpPr>
        <p:spPr>
          <a:xfrm>
            <a:off x="1170" y="4623"/>
            <a:ext cx="2589630" cy="264495"/>
          </a:xfrm>
          <a:prstGeom prst="rect">
            <a:avLst/>
          </a:prstGeom>
          <a:solidFill>
            <a:srgbClr val="669900"/>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b="1" dirty="0">
                <a:solidFill>
                  <a:schemeClr val="bg1"/>
                </a:solidFill>
              </a:rPr>
              <a:t>分野：</a:t>
            </a:r>
            <a:r>
              <a:rPr kumimoji="1" lang="en-US" altLang="ja-JP" sz="1400" b="1" dirty="0">
                <a:solidFill>
                  <a:schemeClr val="bg1"/>
                </a:solidFill>
              </a:rPr>
              <a:t>Ⅱ</a:t>
            </a:r>
            <a:r>
              <a:rPr kumimoji="1" lang="ja-JP" altLang="en-US" sz="1400" b="1" dirty="0">
                <a:solidFill>
                  <a:schemeClr val="bg1"/>
                </a:solidFill>
              </a:rPr>
              <a:t> 住まいとまちの復興</a:t>
            </a:r>
            <a:endParaRPr kumimoji="1" lang="en-US" altLang="ja-JP" sz="1400" b="1" dirty="0">
              <a:solidFill>
                <a:schemeClr val="bg1"/>
              </a:solidFill>
            </a:endParaRPr>
          </a:p>
        </p:txBody>
      </p:sp>
      <p:sp>
        <p:nvSpPr>
          <p:cNvPr id="6" name="正方形/長方形 5"/>
          <p:cNvSpPr/>
          <p:nvPr/>
        </p:nvSpPr>
        <p:spPr>
          <a:xfrm>
            <a:off x="2592729" y="4623"/>
            <a:ext cx="4141445" cy="264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dirty="0">
                <a:solidFill>
                  <a:schemeClr val="tx1"/>
                </a:solidFill>
              </a:rPr>
              <a:t>大項目：１．住宅・まちづくり、生活環境の整備</a:t>
            </a:r>
            <a:endParaRPr kumimoji="1" lang="en-US" altLang="ja-JP" sz="1400" dirty="0">
              <a:solidFill>
                <a:schemeClr val="tx1"/>
              </a:solidFill>
            </a:endParaRPr>
          </a:p>
        </p:txBody>
      </p:sp>
      <p:sp>
        <p:nvSpPr>
          <p:cNvPr id="7" name="正方形/長方形 6"/>
          <p:cNvSpPr/>
          <p:nvPr/>
        </p:nvSpPr>
        <p:spPr>
          <a:xfrm>
            <a:off x="105508" y="950638"/>
            <a:ext cx="9683261" cy="1030562"/>
          </a:xfrm>
          <a:prstGeom prst="rect">
            <a:avLst/>
          </a:prstGeom>
          <a:solidFill>
            <a:srgbClr val="FFFF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108000" rtlCol="0" anchor="ctr">
            <a:noAutofit/>
          </a:bodyPr>
          <a:lstStyle/>
          <a:p>
            <a:pPr>
              <a:lnSpc>
                <a:spcPts val="2400"/>
              </a:lnSpc>
            </a:pP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課題</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① まちづくりの方向性をどのように早期に示すか</a:t>
            </a:r>
            <a:endParaRPr kumimoji="1" lang="en-US" altLang="ja-JP" sz="1600" dirty="0">
              <a:solidFill>
                <a:schemeClr val="tx1"/>
              </a:solidFill>
              <a:latin typeface="ＭＳ ゴシック" panose="020B0609070205080204" pitchFamily="49" charset="-128"/>
              <a:ea typeface="ＭＳ ゴシック" panose="020B0609070205080204" pitchFamily="49" charset="-128"/>
            </a:endParaRPr>
          </a:p>
          <a:p>
            <a:pPr defTabSz="579438">
              <a:lnSpc>
                <a:spcPts val="2400"/>
              </a:lnSpc>
            </a:pPr>
            <a:r>
              <a:rPr kumimoji="1" lang="ja-JP" altLang="en-US" sz="1600" dirty="0">
                <a:solidFill>
                  <a:schemeClr val="tx1"/>
                </a:solidFill>
                <a:latin typeface="ＭＳ ゴシック" panose="020B0609070205080204" pitchFamily="49" charset="-128"/>
                <a:ea typeface="ＭＳ ゴシック" panose="020B0609070205080204" pitchFamily="49" charset="-128"/>
              </a:rPr>
              <a:t>　　　　② 多様な被災者に対する情報提供・合意形成をどのように行うか</a:t>
            </a:r>
            <a:endParaRPr kumimoji="1" lang="en-US" altLang="ja-JP" sz="1600" dirty="0">
              <a:solidFill>
                <a:schemeClr val="tx1"/>
              </a:solidFill>
              <a:latin typeface="ＭＳ ゴシック" panose="020B0609070205080204" pitchFamily="49" charset="-128"/>
              <a:ea typeface="ＭＳ ゴシック" panose="020B0609070205080204" pitchFamily="49" charset="-128"/>
            </a:endParaRPr>
          </a:p>
          <a:p>
            <a:pPr defTabSz="579438">
              <a:lnSpc>
                <a:spcPts val="2400"/>
              </a:lnSpc>
            </a:pPr>
            <a:r>
              <a:rPr kumimoji="1" lang="ja-JP" altLang="en-US" sz="1600" dirty="0">
                <a:solidFill>
                  <a:schemeClr val="tx1"/>
                </a:solidFill>
                <a:latin typeface="ＭＳ ゴシック" panose="020B0609070205080204" pitchFamily="49" charset="-128"/>
                <a:ea typeface="ＭＳ ゴシック" panose="020B0609070205080204" pitchFamily="49" charset="-128"/>
              </a:rPr>
              <a:t>　　　　③ 時間の経過とともに変化する住民意向をどのように把握するか</a:t>
            </a:r>
          </a:p>
        </p:txBody>
      </p:sp>
      <p:sp>
        <p:nvSpPr>
          <p:cNvPr id="10" name="正方形/長方形 9"/>
          <p:cNvSpPr/>
          <p:nvPr/>
        </p:nvSpPr>
        <p:spPr>
          <a:xfrm>
            <a:off x="105508" y="3906309"/>
            <a:ext cx="9683261" cy="2409843"/>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教訓・ノウハウ</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p>
          <a:p>
            <a:pPr>
              <a:spcBef>
                <a:spcPts val="600"/>
              </a:spcBef>
            </a:pPr>
            <a:r>
              <a:rPr kumimoji="1" lang="en-US" altLang="ja-JP" sz="1600" dirty="0">
                <a:solidFill>
                  <a:schemeClr val="tx1"/>
                </a:solidFill>
                <a:latin typeface="ＭＳ ゴシック" panose="020B0609070205080204" pitchFamily="49" charset="-128"/>
                <a:ea typeface="ＭＳ ゴシック" panose="020B0609070205080204" pitchFamily="49" charset="-128"/>
              </a:rPr>
              <a:t>① </a:t>
            </a:r>
            <a:r>
              <a:rPr kumimoji="1" lang="ja-JP" altLang="en-US" sz="1600" dirty="0">
                <a:solidFill>
                  <a:schemeClr val="tx1"/>
                </a:solidFill>
                <a:latin typeface="ＭＳ ゴシック" panose="020B0609070205080204" pitchFamily="49" charset="-128"/>
                <a:ea typeface="ＭＳ ゴシック" panose="020B0609070205080204" pitchFamily="49" charset="-128"/>
              </a:rPr>
              <a:t>計画策定や生活再建の時間軸を考慮した意向把握や合意形成を行う</a:t>
            </a: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大規模災害後の復興計画の策定には時間を要し、一方、被災者の方々の生活の落ち着きにも時間を要する中で、スピード感と計画の熟度はトレードオフの関係にある。行政の復興計画の策定と被災者の生活再建を考えるサイクルとを考慮した進め方が必要であ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446088">
              <a:spcBef>
                <a:spcPts val="600"/>
              </a:spcBef>
            </a:pPr>
            <a:r>
              <a:rPr kumimoji="1" lang="ja-JP" altLang="en-US" sz="1600" dirty="0">
                <a:solidFill>
                  <a:schemeClr val="tx1"/>
                </a:solidFill>
                <a:latin typeface="ＭＳ ゴシック" panose="020B0609070205080204" pitchFamily="49" charset="-128"/>
                <a:ea typeface="ＭＳ ゴシック" panose="020B0609070205080204" pitchFamily="49" charset="-128"/>
              </a:rPr>
              <a:t>② 首長から復興まちづくりに向けたメッセージを早期に発信する</a:t>
            </a:r>
            <a:endParaRPr kumimoji="1" lang="ja-JP" altLang="en-US" sz="1100" dirty="0">
              <a:solidFill>
                <a:schemeClr val="tx1"/>
              </a:solidFill>
              <a:latin typeface="ＭＳ ゴシック" panose="020B0609070205080204" pitchFamily="49" charset="-128"/>
              <a:ea typeface="ＭＳ ゴシック" panose="020B0609070205080204" pitchFamily="49"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まずは首長が早期に復興まちづくりへの基本的考え方を力強く発信する。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363538">
              <a:spcBef>
                <a:spcPts val="600"/>
              </a:spcBef>
            </a:pPr>
            <a:r>
              <a:rPr kumimoji="1" lang="ja-JP" altLang="en-US" sz="1600" dirty="0">
                <a:solidFill>
                  <a:schemeClr val="tx1"/>
                </a:solidFill>
                <a:latin typeface="ＭＳ ゴシック" panose="020B0609070205080204" pitchFamily="49" charset="-128"/>
                <a:ea typeface="ＭＳ ゴシック" panose="020B0609070205080204" pitchFamily="49" charset="-128"/>
              </a:rPr>
              <a:t>③ 分散避難者など多様な住民に配慮した情報提供を行う</a:t>
            </a: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賃貸型応急住宅居住者、広域・分散避難者や障害者や外国人など住民の多様性に配慮した分かりやすい復興まちづくり情報を、行政が適切なメディアなどを通じて確実に提供・発信する。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p:txBody>
      </p:sp>
      <p:sp>
        <p:nvSpPr>
          <p:cNvPr id="11" name="二等辺三角形 10"/>
          <p:cNvSpPr/>
          <p:nvPr/>
        </p:nvSpPr>
        <p:spPr>
          <a:xfrm rot="10800000">
            <a:off x="3989248" y="6412049"/>
            <a:ext cx="1915781" cy="307714"/>
          </a:xfrm>
          <a:prstGeom prst="triangle">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endParaRPr kumimoji="1" lang="en-US" altLang="ja-JP" sz="1200" dirty="0">
              <a:solidFill>
                <a:schemeClr val="tx1"/>
              </a:solidFill>
              <a:latin typeface="ＭＳ 明朝" panose="02020609040205080304" pitchFamily="17" charset="-128"/>
              <a:ea typeface="ＭＳ 明朝" panose="02020609040205080304" pitchFamily="17" charset="-128"/>
            </a:endParaRPr>
          </a:p>
        </p:txBody>
      </p:sp>
      <p:grpSp>
        <p:nvGrpSpPr>
          <p:cNvPr id="12" name="グループ化 11"/>
          <p:cNvGrpSpPr/>
          <p:nvPr/>
        </p:nvGrpSpPr>
        <p:grpSpPr>
          <a:xfrm>
            <a:off x="6724649" y="4968"/>
            <a:ext cx="3181876" cy="264495"/>
            <a:chOff x="6724649" y="293893"/>
            <a:chExt cx="3181876" cy="264495"/>
          </a:xfrm>
        </p:grpSpPr>
        <p:grpSp>
          <p:nvGrpSpPr>
            <p:cNvPr id="13" name="グループ化 12"/>
            <p:cNvGrpSpPr/>
            <p:nvPr/>
          </p:nvGrpSpPr>
          <p:grpSpPr>
            <a:xfrm>
              <a:off x="6724649" y="293893"/>
              <a:ext cx="3181876" cy="264495"/>
              <a:chOff x="6724649" y="293893"/>
              <a:chExt cx="3181876" cy="264495"/>
            </a:xfrm>
          </p:grpSpPr>
          <p:sp>
            <p:nvSpPr>
              <p:cNvPr id="15" name="正方形/長方形 14"/>
              <p:cNvSpPr/>
              <p:nvPr/>
            </p:nvSpPr>
            <p:spPr>
              <a:xfrm>
                <a:off x="6724649"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応急</a:t>
                </a:r>
                <a:endParaRPr kumimoji="1" lang="en-US" altLang="ja-JP" sz="1200" b="1" dirty="0">
                  <a:solidFill>
                    <a:schemeClr val="bg1"/>
                  </a:solidFill>
                </a:endParaRPr>
              </a:p>
            </p:txBody>
          </p:sp>
          <p:sp>
            <p:nvSpPr>
              <p:cNvPr id="16" name="正方形/長方形 15"/>
              <p:cNvSpPr/>
              <p:nvPr/>
            </p:nvSpPr>
            <p:spPr>
              <a:xfrm>
                <a:off x="75197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復旧</a:t>
                </a:r>
                <a:endParaRPr kumimoji="1" lang="en-US" altLang="ja-JP" sz="1200" b="1" dirty="0">
                  <a:solidFill>
                    <a:schemeClr val="bg1"/>
                  </a:solidFill>
                </a:endParaRPr>
              </a:p>
            </p:txBody>
          </p:sp>
          <p:sp>
            <p:nvSpPr>
              <p:cNvPr id="17" name="正方形/長方形 16"/>
              <p:cNvSpPr/>
              <p:nvPr/>
            </p:nvSpPr>
            <p:spPr>
              <a:xfrm>
                <a:off x="83153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復興前期</a:t>
                </a:r>
                <a:endParaRPr kumimoji="1" lang="en-US" altLang="ja-JP" sz="1200" b="1" dirty="0">
                  <a:solidFill>
                    <a:schemeClr val="bg1"/>
                  </a:solidFill>
                </a:endParaRPr>
              </a:p>
            </p:txBody>
          </p:sp>
          <p:sp>
            <p:nvSpPr>
              <p:cNvPr id="18" name="正方形/長方形 17"/>
              <p:cNvSpPr/>
              <p:nvPr/>
            </p:nvSpPr>
            <p:spPr>
              <a:xfrm>
                <a:off x="91109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復興後期</a:t>
                </a:r>
                <a:endParaRPr kumimoji="1" lang="en-US" altLang="ja-JP" sz="1200" b="1" dirty="0">
                  <a:solidFill>
                    <a:schemeClr val="bg1"/>
                  </a:solidFill>
                </a:endParaRPr>
              </a:p>
            </p:txBody>
          </p:sp>
        </p:grpSp>
        <p:sp>
          <p:nvSpPr>
            <p:cNvPr id="14" name="正方形/長方形 13"/>
            <p:cNvSpPr/>
            <p:nvPr/>
          </p:nvSpPr>
          <p:spPr>
            <a:xfrm>
              <a:off x="6725173" y="293893"/>
              <a:ext cx="3181352" cy="264495"/>
            </a:xfrm>
            <a:prstGeom prst="rect">
              <a:avLst/>
            </a:prstGeom>
            <a:no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0" tIns="18000" rIns="72000" bIns="0" rtlCol="0" anchor="ctr"/>
            <a:lstStyle/>
            <a:p>
              <a:endParaRPr kumimoji="1" lang="en-US" altLang="ja-JP" sz="1400" dirty="0">
                <a:solidFill>
                  <a:schemeClr val="tx1"/>
                </a:solidFill>
              </a:endParaRPr>
            </a:p>
          </p:txBody>
        </p:sp>
      </p:grpSp>
    </p:spTree>
    <p:extLst>
      <p:ext uri="{BB962C8B-B14F-4D97-AF65-F5344CB8AC3E}">
        <p14:creationId xmlns:p14="http://schemas.microsoft.com/office/powerpoint/2010/main" val="33184881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lstStyle/>
          <a:p>
            <a:r>
              <a:rPr lang="en-US" altLang="ja-JP" dirty="0"/>
              <a:t>21</a:t>
            </a:r>
            <a:r>
              <a:rPr lang="ja-JP" altLang="en-US" dirty="0"/>
              <a:t>）まちづくりの合意形成プロセス</a:t>
            </a:r>
            <a:endParaRPr kumimoji="1" lang="ja-JP" altLang="en-US" dirty="0"/>
          </a:p>
        </p:txBody>
      </p:sp>
      <p:sp>
        <p:nvSpPr>
          <p:cNvPr id="5" name="正方形/長方形 4"/>
          <p:cNvSpPr/>
          <p:nvPr/>
        </p:nvSpPr>
        <p:spPr>
          <a:xfrm>
            <a:off x="1170" y="4623"/>
            <a:ext cx="2589630" cy="264495"/>
          </a:xfrm>
          <a:prstGeom prst="rect">
            <a:avLst/>
          </a:prstGeom>
          <a:solidFill>
            <a:srgbClr val="669900"/>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b="1" dirty="0">
                <a:solidFill>
                  <a:schemeClr val="bg1"/>
                </a:solidFill>
              </a:rPr>
              <a:t>分野：</a:t>
            </a:r>
            <a:r>
              <a:rPr kumimoji="1" lang="en-US" altLang="ja-JP" sz="1400" b="1" dirty="0">
                <a:solidFill>
                  <a:schemeClr val="bg1"/>
                </a:solidFill>
              </a:rPr>
              <a:t>Ⅱ</a:t>
            </a:r>
            <a:r>
              <a:rPr kumimoji="1" lang="ja-JP" altLang="en-US" sz="1400" b="1" dirty="0">
                <a:solidFill>
                  <a:schemeClr val="bg1"/>
                </a:solidFill>
              </a:rPr>
              <a:t> 住まいとまちの復興</a:t>
            </a:r>
            <a:endParaRPr kumimoji="1" lang="en-US" altLang="ja-JP" sz="1400" b="1" dirty="0">
              <a:solidFill>
                <a:schemeClr val="bg1"/>
              </a:solidFill>
            </a:endParaRPr>
          </a:p>
        </p:txBody>
      </p:sp>
      <p:sp>
        <p:nvSpPr>
          <p:cNvPr id="6" name="正方形/長方形 5"/>
          <p:cNvSpPr/>
          <p:nvPr/>
        </p:nvSpPr>
        <p:spPr>
          <a:xfrm>
            <a:off x="2592729" y="4623"/>
            <a:ext cx="4141445" cy="264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dirty="0">
                <a:solidFill>
                  <a:schemeClr val="tx1"/>
                </a:solidFill>
              </a:rPr>
              <a:t>大項目：１．住宅・まちづくり、生活環境の整備</a:t>
            </a:r>
            <a:endParaRPr kumimoji="1" lang="en-US" altLang="ja-JP" sz="1400" dirty="0">
              <a:solidFill>
                <a:schemeClr val="tx1"/>
              </a:solidFill>
            </a:endParaRPr>
          </a:p>
        </p:txBody>
      </p:sp>
      <p:sp>
        <p:nvSpPr>
          <p:cNvPr id="11" name="正方形/長方形 10"/>
          <p:cNvSpPr/>
          <p:nvPr/>
        </p:nvSpPr>
        <p:spPr>
          <a:xfrm>
            <a:off x="85630" y="999068"/>
            <a:ext cx="9683261" cy="2345266"/>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教訓・ノウハウ</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p>
          <a:p>
            <a:pPr marL="378000" indent="-446088">
              <a:spcBef>
                <a:spcPts val="600"/>
              </a:spcBef>
            </a:pPr>
            <a:r>
              <a:rPr kumimoji="1" lang="ja-JP" altLang="en-US" sz="1600" dirty="0">
                <a:solidFill>
                  <a:schemeClr val="tx1"/>
                </a:solidFill>
                <a:latin typeface="ＭＳ ゴシック" panose="020B0609070205080204" pitchFamily="49" charset="-128"/>
                <a:ea typeface="ＭＳ ゴシック" panose="020B0609070205080204" pitchFamily="49" charset="-128"/>
              </a:rPr>
              <a:t>④ 地域の事情・住民意向に応じた適切な合意形成手法を選択する</a:t>
            </a: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地方公共団体や被災地域の規模、地域の特性、まちづくりの経験の有無、外部支援者の有無など、さまざまな条件を考慮して、地域の実情にあった合意形成の方法・プロセスを選択する。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説明会、個別相談会、住民ワークショップなどを様々な機会を通じて住民意向を把握する。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行政は平時から住民との協働まちづくりを推進し、信頼関係を構築する。</a:t>
            </a:r>
          </a:p>
          <a:p>
            <a:pPr marL="378000" indent="-446088">
              <a:spcBef>
                <a:spcPts val="600"/>
              </a:spcBef>
            </a:pPr>
            <a:r>
              <a:rPr kumimoji="1" lang="ja-JP" altLang="en-US" sz="1600" dirty="0">
                <a:solidFill>
                  <a:schemeClr val="tx1"/>
                </a:solidFill>
                <a:latin typeface="ＭＳ ゴシック" panose="020B0609070205080204" pitchFamily="49" charset="-128"/>
                <a:ea typeface="ＭＳ ゴシック" panose="020B0609070205080204" pitchFamily="49" charset="-128"/>
              </a:rPr>
              <a:t>⑤ 住民の意向把握を継続的に行う</a:t>
            </a:r>
            <a:endParaRPr kumimoji="1" lang="en-US" altLang="ja-JP" sz="1600" dirty="0">
              <a:solidFill>
                <a:schemeClr val="tx1"/>
              </a:solidFill>
              <a:latin typeface="ＭＳ ゴシック" panose="020B0609070205080204" pitchFamily="49" charset="-128"/>
              <a:ea typeface="ＭＳ ゴシック" panose="020B0609070205080204" pitchFamily="49" charset="-128"/>
            </a:endParaRP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時間の経過とともに、住民の再建意向は変化するため、意向把握を継続的に行う。</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意向の状況は、個人単位、世帯単位ごとにデータベース等にまとめて整理し活用する。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p:txBody>
      </p:sp>
      <p:grpSp>
        <p:nvGrpSpPr>
          <p:cNvPr id="7" name="グループ化 6"/>
          <p:cNvGrpSpPr/>
          <p:nvPr/>
        </p:nvGrpSpPr>
        <p:grpSpPr>
          <a:xfrm>
            <a:off x="6724649" y="4968"/>
            <a:ext cx="3181876" cy="264495"/>
            <a:chOff x="6724649" y="293893"/>
            <a:chExt cx="3181876" cy="264495"/>
          </a:xfrm>
        </p:grpSpPr>
        <p:grpSp>
          <p:nvGrpSpPr>
            <p:cNvPr id="9" name="グループ化 8"/>
            <p:cNvGrpSpPr/>
            <p:nvPr/>
          </p:nvGrpSpPr>
          <p:grpSpPr>
            <a:xfrm>
              <a:off x="6724649" y="293893"/>
              <a:ext cx="3181876" cy="264495"/>
              <a:chOff x="6724649" y="293893"/>
              <a:chExt cx="3181876" cy="264495"/>
            </a:xfrm>
          </p:grpSpPr>
          <p:sp>
            <p:nvSpPr>
              <p:cNvPr id="12" name="正方形/長方形 11"/>
              <p:cNvSpPr/>
              <p:nvPr/>
            </p:nvSpPr>
            <p:spPr>
              <a:xfrm>
                <a:off x="6724649"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応急</a:t>
                </a:r>
                <a:endParaRPr kumimoji="1" lang="en-US" altLang="ja-JP" sz="1200" b="1" dirty="0">
                  <a:solidFill>
                    <a:schemeClr val="bg1"/>
                  </a:solidFill>
                </a:endParaRPr>
              </a:p>
            </p:txBody>
          </p:sp>
          <p:sp>
            <p:nvSpPr>
              <p:cNvPr id="13" name="正方形/長方形 12"/>
              <p:cNvSpPr/>
              <p:nvPr/>
            </p:nvSpPr>
            <p:spPr>
              <a:xfrm>
                <a:off x="75197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復旧</a:t>
                </a:r>
                <a:endParaRPr kumimoji="1" lang="en-US" altLang="ja-JP" sz="1200" b="1" dirty="0">
                  <a:solidFill>
                    <a:schemeClr val="bg1"/>
                  </a:solidFill>
                </a:endParaRPr>
              </a:p>
            </p:txBody>
          </p:sp>
          <p:sp>
            <p:nvSpPr>
              <p:cNvPr id="14" name="正方形/長方形 13"/>
              <p:cNvSpPr/>
              <p:nvPr/>
            </p:nvSpPr>
            <p:spPr>
              <a:xfrm>
                <a:off x="83153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復興前期</a:t>
                </a:r>
                <a:endParaRPr kumimoji="1" lang="en-US" altLang="ja-JP" sz="1200" b="1" dirty="0">
                  <a:solidFill>
                    <a:schemeClr val="bg1"/>
                  </a:solidFill>
                </a:endParaRPr>
              </a:p>
            </p:txBody>
          </p:sp>
          <p:sp>
            <p:nvSpPr>
              <p:cNvPr id="15" name="正方形/長方形 14"/>
              <p:cNvSpPr/>
              <p:nvPr/>
            </p:nvSpPr>
            <p:spPr>
              <a:xfrm>
                <a:off x="91109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復興後期</a:t>
                </a:r>
                <a:endParaRPr kumimoji="1" lang="en-US" altLang="ja-JP" sz="1200" b="1" dirty="0">
                  <a:solidFill>
                    <a:schemeClr val="bg1"/>
                  </a:solidFill>
                </a:endParaRPr>
              </a:p>
            </p:txBody>
          </p:sp>
        </p:grpSp>
        <p:sp>
          <p:nvSpPr>
            <p:cNvPr id="10" name="正方形/長方形 9"/>
            <p:cNvSpPr/>
            <p:nvPr/>
          </p:nvSpPr>
          <p:spPr>
            <a:xfrm>
              <a:off x="6725173" y="293893"/>
              <a:ext cx="3181352" cy="264495"/>
            </a:xfrm>
            <a:prstGeom prst="rect">
              <a:avLst/>
            </a:prstGeom>
            <a:no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0" tIns="18000" rIns="72000" bIns="0" rtlCol="0" anchor="ctr"/>
            <a:lstStyle/>
            <a:p>
              <a:endParaRPr kumimoji="1" lang="en-US" altLang="ja-JP" sz="1400" dirty="0">
                <a:solidFill>
                  <a:schemeClr val="tx1"/>
                </a:solidFill>
              </a:endParaRPr>
            </a:p>
          </p:txBody>
        </p:sp>
      </p:grpSp>
    </p:spTree>
    <p:extLst>
      <p:ext uri="{BB962C8B-B14F-4D97-AF65-F5344CB8AC3E}">
        <p14:creationId xmlns:p14="http://schemas.microsoft.com/office/powerpoint/2010/main" val="278915474"/>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5293</TotalTime>
  <Words>612</Words>
  <Application>Microsoft Macintosh PowerPoint</Application>
  <PresentationFormat>A4 210 x 297 mm</PresentationFormat>
  <Paragraphs>38</Paragraphs>
  <Slides>2</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2</vt:i4>
      </vt:variant>
      <vt:variant>
        <vt:lpstr>スライド タイトル</vt:lpstr>
      </vt:variant>
      <vt:variant>
        <vt:i4>2</vt:i4>
      </vt:variant>
    </vt:vector>
  </HeadingPairs>
  <TitlesOfParts>
    <vt:vector size="11" baseType="lpstr">
      <vt:lpstr>ＭＳ ゴシック</vt:lpstr>
      <vt:lpstr>ＭＳ 明朝</vt:lpstr>
      <vt:lpstr>游ゴシック</vt:lpstr>
      <vt:lpstr>游ゴシック Medium</vt:lpstr>
      <vt:lpstr>游明朝</vt:lpstr>
      <vt:lpstr>Arial</vt:lpstr>
      <vt:lpstr>Calibri</vt:lpstr>
      <vt:lpstr>Office テーマ</vt:lpstr>
      <vt:lpstr>1_デザインの設定</vt:lpstr>
      <vt:lpstr>21）まちづくりの合意形成プロセス</vt:lpstr>
      <vt:lpstr>21）まちづくりの合意形成プロセス</vt:lpstr>
    </vt:vector>
  </TitlesOfParts>
  <Company>内閣府</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立岩 里生太（復興庁本庁）</dc:creator>
  <cp:lastModifiedBy>竜介 武田</cp:lastModifiedBy>
  <cp:revision>285</cp:revision>
  <dcterms:created xsi:type="dcterms:W3CDTF">2021-04-27T00:46:29Z</dcterms:created>
  <dcterms:modified xsi:type="dcterms:W3CDTF">2023-01-05T08:24:12Z</dcterms:modified>
</cp:coreProperties>
</file>