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09"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20394"/>
            <a:ext cx="9683261" cy="2534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85738" indent="-185738">
              <a:spcBef>
                <a:spcPts val="600"/>
              </a:spcBef>
            </a:pPr>
            <a:r>
              <a:rPr kumimoji="1" lang="ja-JP" altLang="en-US" sz="1200" b="1" dirty="0">
                <a:solidFill>
                  <a:schemeClr val="tx1"/>
                </a:solidFill>
              </a:rPr>
              <a:t>・仙台湾南部海岸における災害復旧の直轄代行</a:t>
            </a:r>
            <a:r>
              <a:rPr kumimoji="1" lang="ja-JP" altLang="en-US" sz="1200" dirty="0">
                <a:solidFill>
                  <a:schemeClr val="tx1"/>
                </a:solidFill>
              </a:rPr>
              <a:t>（課題①）</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海岸堤防等の復旧に当たっては、宮城県知事の緊急要望を受け、国土交通省東北地方整備局が一体的な災害復旧の代行を実施。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・まちづくりの議論などを踏まえた海岸堤防の復旧・復興</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ちづくりと一体となった海岸堤防の復旧・復興を進めた結果、被災６県において、地域との議論などを踏まえ、堤防の高さを設計津波の水位より下げる、海岸堤防の位置を変更する等の見直しが海岸管理者である県及び市町村により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latin typeface="游ゴシック" panose="020B0400000000000000" pitchFamily="50" charset="-128"/>
                <a:ea typeface="游ゴシック" panose="020B0400000000000000" pitchFamily="50" charset="-128"/>
              </a:rPr>
              <a:t>・多様な観点の考慮</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宮城県気仙沼市内湾地区ではフラップゲート式堤防や陸側の嵩上げ等を組み合わせ、まちから海への眺望が確保された。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宮城県名取市閖上地区では、公共・商業施設が一体となった堤防が整備され、水辺で食事が出来る空間を整備。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岩沼市などでは、景観への配慮等から緑化や石の装飾を施した堤防が計画・整備され、その中では整備や管理・活用に住民等が参加し、地域になじみやすい景観となるよう工夫されているものもあ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36</a:t>
            </a:r>
            <a:r>
              <a:rPr lang="ja-JP" altLang="en-US" dirty="0"/>
              <a:t>）海岸堤防等の復旧・復興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大項目：２．交通・物流網等、インフラ整備</a:t>
            </a:r>
          </a:p>
        </p:txBody>
      </p:sp>
      <p:sp>
        <p:nvSpPr>
          <p:cNvPr id="7" name="正方形/長方形 6"/>
          <p:cNvSpPr/>
          <p:nvPr/>
        </p:nvSpPr>
        <p:spPr>
          <a:xfrm>
            <a:off x="105508" y="950638"/>
            <a:ext cx="9683261" cy="1027421"/>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海岸堤防の早期復旧・復興をどのように進めるか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1116000" indent="-1168400"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海岸堤防等の整備に当たって、津波防災への対応とまちづくりとの調整をどのように進めるべきか</a:t>
            </a:r>
          </a:p>
        </p:txBody>
      </p:sp>
      <p:sp>
        <p:nvSpPr>
          <p:cNvPr id="10" name="正方形/長方形 9"/>
          <p:cNvSpPr/>
          <p:nvPr/>
        </p:nvSpPr>
        <p:spPr>
          <a:xfrm>
            <a:off x="105508" y="4551670"/>
            <a:ext cx="9683261" cy="226061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津波被害を受ける前から海岸保全施設と市街地の復興方策を一体的にイメージしておくことが有効である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Ｌ１津波とＬ２津波に対する防災対策を基本に、市街地の復興方策をイメージしておくことにより、迅速な復旧・復興が可能となる。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en-US" altLang="ja-JP" sz="1200" dirty="0">
                <a:solidFill>
                  <a:schemeClr val="tx1"/>
                </a:solidFill>
                <a:latin typeface="ＭＳ 明朝" panose="02020609040205080304" pitchFamily="17" charset="-128"/>
                <a:ea typeface="ＭＳ 明朝" panose="02020609040205080304" pitchFamily="17" charset="-128"/>
              </a:rPr>
              <a:t>※</a:t>
            </a:r>
            <a:r>
              <a:rPr kumimoji="1" lang="ja-JP" altLang="en-US" sz="1200" dirty="0">
                <a:solidFill>
                  <a:schemeClr val="tx1"/>
                </a:solidFill>
                <a:latin typeface="ＭＳ 明朝" panose="02020609040205080304" pitchFamily="17" charset="-128"/>
                <a:ea typeface="ＭＳ 明朝" panose="02020609040205080304" pitchFamily="17" charset="-128"/>
              </a:rPr>
              <a:t>　Ｌ１津波：最大クラスの津波に比べて発生頻度は高く、津波の高さは低いものの大きな被害をもたらす津波</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Ｌ２津波：発生頻度は極めて低いものの発生すれば甚大な被害をもたらす最大クラスの津波</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設計津波（</a:t>
            </a:r>
            <a:r>
              <a:rPr kumimoji="1" lang="en-US" altLang="ja-JP" sz="1600" dirty="0">
                <a:solidFill>
                  <a:schemeClr val="tx1"/>
                </a:solidFill>
                <a:latin typeface="ＭＳ ゴシック" panose="020B0609070205080204" pitchFamily="49" charset="-128"/>
                <a:ea typeface="ＭＳ ゴシック" panose="020B0609070205080204" pitchFamily="49" charset="-128"/>
              </a:rPr>
              <a:t>L1</a:t>
            </a:r>
            <a:r>
              <a:rPr kumimoji="1" lang="ja-JP" altLang="en-US" sz="1600" dirty="0">
                <a:solidFill>
                  <a:schemeClr val="tx1"/>
                </a:solidFill>
                <a:latin typeface="ＭＳ ゴシック" panose="020B0609070205080204" pitchFamily="49" charset="-128"/>
                <a:ea typeface="ＭＳ ゴシック" panose="020B0609070205080204" pitchFamily="49" charset="-128"/>
              </a:rPr>
              <a:t>津波）の水位を基本とするものの、地域の状況に応じて海岸堤防の高さを決定する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地元住民等との合意形成を進めつつ、安全性に加え、まちから海への眺望の確保、観光産業への配慮、景観や自然環境への配慮等の観点を考慮した海岸堤防整備を行う。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453827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5300</TotalTime>
  <Words>535</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36）海岸堤防等の復旧・復興</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300</cp:revision>
  <dcterms:created xsi:type="dcterms:W3CDTF">2021-04-27T00:46:29Z</dcterms:created>
  <dcterms:modified xsi:type="dcterms:W3CDTF">2023-01-05T08:31:18Z</dcterms:modified>
</cp:coreProperties>
</file>