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08"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980881"/>
            <a:ext cx="9683261" cy="2671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marL="185738" indent="-185738">
              <a:spcBef>
                <a:spcPts val="600"/>
              </a:spcBef>
            </a:pPr>
            <a:r>
              <a:rPr kumimoji="1" lang="ja-JP" altLang="en-US" sz="1200" b="1" dirty="0">
                <a:solidFill>
                  <a:schemeClr val="tx1"/>
                </a:solidFill>
              </a:rPr>
              <a:t>・鉄道の復旧・復興</a:t>
            </a:r>
            <a:r>
              <a:rPr kumimoji="1" lang="ja-JP" altLang="en-US" sz="1200" dirty="0">
                <a:solidFill>
                  <a:schemeClr val="tx1"/>
                </a:solidFill>
              </a:rPr>
              <a:t>（課題①）</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鉄道事業者とバス事業者が連携し、不通区間に代行バス等を走らせつつ、復旧を進めた。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ＪＲ気仙沼線・大船渡線では、ＢＲＴ（バス高速輸送システム）により低コスト・短期間で運行が再開し、復興まちづくりに合わせた駅の新設・移設や柔軟なルート変更等を行い、高い利便性を実現。</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・港湾の復旧・復興</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東北地方整備局等が予め協定を結んでいた（一社）日本埋立浚渫協会等に航路啓開作業を要請。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東北地方整備局及び各被災港湾の港湾管理者は、地元の地方公共団体や港湾立地企業等で構成される協議会を設立し、産業復興を支える物流機能のあり方等を検討の上、作成した復旧・復興方針や工程表を基に、防波堤等の復旧・新設、</a:t>
            </a:r>
            <a:r>
              <a:rPr kumimoji="1" lang="en-US" altLang="ja-JP" sz="1200" dirty="0">
                <a:solidFill>
                  <a:schemeClr val="tx1"/>
                </a:solidFill>
                <a:latin typeface="游明朝" panose="02020400000000000000" pitchFamily="18" charset="-128"/>
                <a:ea typeface="游明朝" panose="02020400000000000000" pitchFamily="18" charset="-128"/>
              </a:rPr>
              <a:t>BCP</a:t>
            </a:r>
            <a:r>
              <a:rPr kumimoji="1" lang="ja-JP" altLang="en-US" sz="1200" dirty="0">
                <a:solidFill>
                  <a:schemeClr val="tx1"/>
                </a:solidFill>
                <a:latin typeface="游明朝" panose="02020400000000000000" pitchFamily="18" charset="-128"/>
                <a:ea typeface="游明朝" panose="02020400000000000000" pitchFamily="18" charset="-128"/>
              </a:rPr>
              <a:t>策定・防災訓練等を進めた。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latin typeface="游ゴシック" panose="020B0400000000000000" pitchFamily="50" charset="-128"/>
                <a:ea typeface="游ゴシック" panose="020B0400000000000000" pitchFamily="50" charset="-128"/>
              </a:rPr>
              <a:t>・空港の復旧・復興</a:t>
            </a:r>
            <a:r>
              <a:rPr kumimoji="1" lang="ja-JP" altLang="en-US" sz="1200" dirty="0">
                <a:solidFill>
                  <a:schemeClr val="tx1"/>
                </a:solidFill>
              </a:rPr>
              <a:t>（課題③）</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津波被害を受けた仙台空港では、国土交通省の</a:t>
            </a:r>
            <a:r>
              <a:rPr kumimoji="1" lang="en-US" altLang="ja-JP" sz="1200" dirty="0">
                <a:solidFill>
                  <a:schemeClr val="tx1"/>
                </a:solidFill>
                <a:latin typeface="游明朝" panose="02020400000000000000" pitchFamily="18" charset="-128"/>
                <a:ea typeface="游明朝" panose="02020400000000000000" pitchFamily="18" charset="-128"/>
              </a:rPr>
              <a:t>TEC-FORCE</a:t>
            </a:r>
            <a:r>
              <a:rPr kumimoji="1" lang="ja-JP" altLang="en-US" sz="1200" dirty="0">
                <a:solidFill>
                  <a:schemeClr val="tx1"/>
                </a:solidFill>
                <a:latin typeface="游明朝" panose="02020400000000000000" pitchFamily="18" charset="-128"/>
                <a:ea typeface="游明朝" panose="02020400000000000000" pitchFamily="18" charset="-128"/>
              </a:rPr>
              <a:t>（緊急災害対策派遣隊）が排水ポンプ車による緊急排水を実施。自衛隊や米軍などによるがれき除去等が進められ、３月</a:t>
            </a:r>
            <a:r>
              <a:rPr kumimoji="1" lang="en-US" altLang="ja-JP" sz="1200" dirty="0">
                <a:solidFill>
                  <a:schemeClr val="tx1"/>
                </a:solidFill>
                <a:latin typeface="游明朝" panose="02020400000000000000" pitchFamily="18" charset="-128"/>
                <a:ea typeface="游明朝" panose="02020400000000000000" pitchFamily="18" charset="-128"/>
              </a:rPr>
              <a:t>16</a:t>
            </a:r>
            <a:r>
              <a:rPr kumimoji="1" lang="ja-JP" altLang="en-US" sz="1200" dirty="0">
                <a:solidFill>
                  <a:schemeClr val="tx1"/>
                </a:solidFill>
                <a:latin typeface="游明朝" panose="02020400000000000000" pitchFamily="18" charset="-128"/>
                <a:ea typeface="游明朝" panose="02020400000000000000" pitchFamily="18" charset="-128"/>
              </a:rPr>
              <a:t>日に一部の運用が再開。４月</a:t>
            </a:r>
            <a:r>
              <a:rPr kumimoji="1" lang="en-US" altLang="ja-JP" sz="1200" dirty="0">
                <a:solidFill>
                  <a:schemeClr val="tx1"/>
                </a:solidFill>
                <a:latin typeface="游明朝" panose="02020400000000000000" pitchFamily="18" charset="-128"/>
                <a:ea typeface="游明朝" panose="02020400000000000000" pitchFamily="18" charset="-128"/>
              </a:rPr>
              <a:t>13</a:t>
            </a:r>
            <a:r>
              <a:rPr kumimoji="1" lang="ja-JP" altLang="en-US" sz="1200" dirty="0">
                <a:solidFill>
                  <a:schemeClr val="tx1"/>
                </a:solidFill>
                <a:latin typeface="游明朝" panose="02020400000000000000" pitchFamily="18" charset="-128"/>
                <a:ea typeface="游明朝" panose="02020400000000000000" pitchFamily="18" charset="-128"/>
              </a:rPr>
              <a:t>日には民間機就航が再開。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仙台空港の復旧・復興については、各種被災施設・設備の復旧が進められるとともに、空港の耐震化等が推進された。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35</a:t>
            </a:r>
            <a:r>
              <a:rPr lang="ja-JP" altLang="en-US" dirty="0"/>
              <a:t>）鉄道・港湾・空港の復旧・復興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大項目：２．交通・物流網等、インフラ整備</a:t>
            </a:r>
          </a:p>
        </p:txBody>
      </p:sp>
      <p:sp>
        <p:nvSpPr>
          <p:cNvPr id="7" name="正方形/長方形 6"/>
          <p:cNvSpPr/>
          <p:nvPr/>
        </p:nvSpPr>
        <p:spPr>
          <a:xfrm>
            <a:off x="105508" y="950638"/>
            <a:ext cx="9683261" cy="9543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鉄道など地域交通の復旧・復興</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港湾の復旧・復興</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空港の復旧・復興</a:t>
            </a:r>
          </a:p>
        </p:txBody>
      </p:sp>
      <p:sp>
        <p:nvSpPr>
          <p:cNvPr id="10" name="正方形/長方形 9"/>
          <p:cNvSpPr/>
          <p:nvPr/>
        </p:nvSpPr>
        <p:spPr>
          <a:xfrm>
            <a:off x="105508" y="4724397"/>
            <a:ext cx="9683261" cy="19050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多様な主体との事前連携に基づいて、迅速な応急復旧を行う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直後における迅速かつ的確な交通・物流網の応急支援や港湾活動の応急回復には、関係する民間企業や地元の地方公共団体との連携が不可欠であり、平時からそのための協力体制を構築しておくべき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地域の将来を見据えた交通ネットワークの復旧・復興を進める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交通インフラの復興事業は、その持続可能性を考慮しながら地域特性に応じて実施する必要があり、必ずしも原型復旧だけが選択肢ではなく、鉄道復旧におけるＢＲＴの導入や、港湾機能の増強、民間ノウハウの活用などの工夫を検討していく必要があ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5502259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5300</TotalTime>
  <Words>529</Words>
  <Application>Microsoft Macintosh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35）鉄道・港湾・空港の復旧・復興</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299</cp:revision>
  <dcterms:created xsi:type="dcterms:W3CDTF">2021-04-27T00:46:29Z</dcterms:created>
  <dcterms:modified xsi:type="dcterms:W3CDTF">2023-01-05T08:31:01Z</dcterms:modified>
</cp:coreProperties>
</file>