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307"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816067"/>
            <a:ext cx="9683261" cy="17748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marL="185738" indent="-185738">
              <a:spcBef>
                <a:spcPts val="600"/>
              </a:spcBef>
            </a:pPr>
            <a:r>
              <a:rPr kumimoji="1" lang="ja-JP" altLang="en-US" sz="1200" b="1" dirty="0">
                <a:solidFill>
                  <a:schemeClr val="tx1"/>
                </a:solidFill>
              </a:rPr>
              <a:t>・道路の復旧・復興（応急対応）</a:t>
            </a:r>
            <a:r>
              <a:rPr kumimoji="1" lang="ja-JP" altLang="en-US" sz="1200" dirty="0">
                <a:solidFill>
                  <a:schemeClr val="tx1"/>
                </a:solidFill>
              </a:rPr>
              <a:t>（課題①②）</a:t>
            </a:r>
            <a:endParaRPr kumimoji="1" lang="en-US" altLang="ja-JP" sz="1200" b="1"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国は、東北地方整備局が地元の建設業協会との間で締結していた協定に基づき、地元の建設会社、陸上自衛隊、警察等と連携し、救急車や警察、自衛隊等の緊急車両が通行可能となるよう幅員を確保する「啓開」を震災翌日から行い、発災後、１週間弱で内陸部・沿岸部の縦軸、それを結ぶ複数の横軸のラインを救援道路として確保。</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spcBef>
                <a:spcPts val="600"/>
              </a:spcBef>
            </a:pPr>
            <a:r>
              <a:rPr kumimoji="1" lang="ja-JP" altLang="en-US" sz="1200" b="1" dirty="0">
                <a:solidFill>
                  <a:schemeClr val="tx1"/>
                </a:solidFill>
                <a:latin typeface="+mn-ea"/>
              </a:rPr>
              <a:t>・道路の復旧・復興（復旧・復興）</a:t>
            </a:r>
            <a:r>
              <a:rPr kumimoji="1" lang="ja-JP" altLang="en-US" sz="1200" dirty="0">
                <a:solidFill>
                  <a:schemeClr val="tx1"/>
                </a:solidFill>
                <a:latin typeface="+mn-ea"/>
              </a:rPr>
              <a:t> </a:t>
            </a:r>
            <a:r>
              <a:rPr kumimoji="1" lang="ja-JP" altLang="en-US" sz="1200" dirty="0">
                <a:solidFill>
                  <a:schemeClr val="tx1"/>
                </a:solidFill>
              </a:rPr>
              <a:t>（課題①②）</a:t>
            </a:r>
            <a:endParaRPr kumimoji="1" lang="en-US" altLang="ja-JP" sz="1200" b="1"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復興道路・復興支援道路が事業化され、復興・創生期間内である</a:t>
            </a:r>
            <a:r>
              <a:rPr kumimoji="1" lang="en-US" altLang="ja-JP" sz="1200" dirty="0">
                <a:solidFill>
                  <a:schemeClr val="tx1"/>
                </a:solidFill>
                <a:latin typeface="游明朝" panose="02020400000000000000" pitchFamily="18" charset="-128"/>
                <a:ea typeface="游明朝" panose="02020400000000000000" pitchFamily="18" charset="-128"/>
              </a:rPr>
              <a:t>2020</a:t>
            </a:r>
            <a:r>
              <a:rPr kumimoji="1" lang="ja-JP" altLang="en-US" sz="1200" dirty="0">
                <a:solidFill>
                  <a:schemeClr val="tx1"/>
                </a:solidFill>
                <a:latin typeface="游明朝" panose="02020400000000000000" pitchFamily="18" charset="-128"/>
                <a:ea typeface="游明朝" panose="02020400000000000000" pitchFamily="18" charset="-128"/>
              </a:rPr>
              <a:t>年度内に一部を除き完成。復興道路である三陸沿岸道路は、設計コンセプトの見直しにより、低コストを実現しつつ、暮らしを支え命を守る機能を強化。</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lvl="0" indent="-182563">
              <a:defRPr/>
            </a:pPr>
            <a:r>
              <a:rPr kumimoji="1" lang="ja-JP" altLang="en-US" sz="1200" dirty="0">
                <a:solidFill>
                  <a:schemeClr val="tx1"/>
                </a:solidFill>
                <a:latin typeface="游明朝" panose="02020400000000000000" pitchFamily="18" charset="-128"/>
                <a:ea typeface="游明朝" panose="02020400000000000000" pitchFamily="18" charset="-128"/>
              </a:rPr>
              <a:t>　　また、防災集団移転促進事業による高台移転地へのアクセス確保等、まちづくりと連携した道路整備を実施。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34</a:t>
            </a:r>
            <a:r>
              <a:rPr lang="ja-JP" altLang="en-US" dirty="0"/>
              <a:t>）道路網の復旧・復興</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大項目：２．交通・物流網等、インフラ整備</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発災直後に応急道路ネットワークをどのように早期に構築するか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様々な観点に配慮した道路ネットワークの本復旧をいかにして効率的に構築するか</a:t>
            </a:r>
          </a:p>
        </p:txBody>
      </p:sp>
      <p:sp>
        <p:nvSpPr>
          <p:cNvPr id="10" name="正方形/長方形 9"/>
          <p:cNvSpPr/>
          <p:nvPr/>
        </p:nvSpPr>
        <p:spPr>
          <a:xfrm>
            <a:off x="105508" y="3742220"/>
            <a:ext cx="9683261" cy="1900439"/>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多様な連携に基づき迅速な復旧体制を確保する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道路網の応急復旧に向けて、発災直後のルート確保を含めて多様な連携が必要になるため平時より関連団体との災害時の協力体制を構築しておく。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応急復旧の際には作業が迅速に行われることももちろんであるが、その先の本復旧のことを見据えて行う。</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様々な観点に配慮し早期の復興道路完成を目指す</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復興に資する道路整備に際しては、防災力強化の観点や、まちづくりへの活用といった様々な観点を考慮し、早期整備を実施する。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27523207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5300</TotalTime>
  <Words>422</Words>
  <Application>Microsoft Macintosh PowerPoint</Application>
  <PresentationFormat>A4 210 x 297 mm</PresentationFormat>
  <Paragraphs>21</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34）道路網の復旧・復興</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298</cp:revision>
  <dcterms:created xsi:type="dcterms:W3CDTF">2021-04-27T00:46:29Z</dcterms:created>
  <dcterms:modified xsi:type="dcterms:W3CDTF">2023-01-05T08:30:41Z</dcterms:modified>
</cp:coreProperties>
</file>