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74" r:id="rId2"/>
  </p:sldMasterIdLst>
  <p:notesMasterIdLst>
    <p:notesMasterId r:id="rId4"/>
  </p:notesMasterIdLst>
  <p:sldIdLst>
    <p:sldId id="305" r:id="rId3"/>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 " initials=" " lastIdx="5" clrIdx="0">
    <p:extLst>
      <p:ext uri="{19B8F6BF-5375-455C-9EA6-DF929625EA0E}">
        <p15:presenceInfo xmlns:p15="http://schemas.microsoft.com/office/powerpoint/2012/main" userId=" " providerId="None"/>
      </p:ext>
    </p:extLst>
  </p:cmAuthor>
  <p:cmAuthor id="2" name="藤原 啓志（復興庁本庁）" initials="藤原" lastIdx="21" clrIdx="1">
    <p:extLst>
      <p:ext uri="{19B8F6BF-5375-455C-9EA6-DF929625EA0E}">
        <p15:presenceInfo xmlns:p15="http://schemas.microsoft.com/office/powerpoint/2012/main" userId="S-1-5-21-2022458152-3381638288-3706476089-1825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a:srgbClr val="0099CC"/>
    <a:srgbClr val="669900"/>
    <a:srgbClr val="FF9900"/>
    <a:srgbClr val="FFCC00"/>
    <a:srgbClr val="CCFFFF"/>
    <a:srgbClr val="3399FF"/>
    <a:srgbClr val="4472C4"/>
    <a:srgbClr val="33CC33"/>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427" autoAdjust="0"/>
    <p:restoredTop sz="94660"/>
  </p:normalViewPr>
  <p:slideViewPr>
    <p:cSldViewPr snapToGrid="0">
      <p:cViewPr varScale="1">
        <p:scale>
          <a:sx n="150" d="100"/>
          <a:sy n="150" d="100"/>
        </p:scale>
        <p:origin x="200" y="16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53EEF2-B4FD-40D2-AEF2-3015A601DEDD}" type="datetimeFigureOut">
              <a:rPr kumimoji="1" lang="ja-JP" altLang="en-US" smtClean="0"/>
              <a:t>2023/1/5</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789A7F-B578-475B-81AA-A7E34DC15318}" type="slidenum">
              <a:rPr kumimoji="1" lang="ja-JP" altLang="en-US" smtClean="0"/>
              <a:t>‹#›</a:t>
            </a:fld>
            <a:endParaRPr kumimoji="1" lang="ja-JP" altLang="en-US"/>
          </a:p>
        </p:txBody>
      </p:sp>
    </p:spTree>
    <p:extLst>
      <p:ext uri="{BB962C8B-B14F-4D97-AF65-F5344CB8AC3E}">
        <p14:creationId xmlns:p14="http://schemas.microsoft.com/office/powerpoint/2010/main" val="422812996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7"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dirty="0"/>
          </a:p>
        </p:txBody>
      </p:sp>
      <p:cxnSp>
        <p:nvCxnSpPr>
          <p:cNvPr id="9" name="直線コネクタ 8"/>
          <p:cNvCxnSpPr/>
          <p:nvPr/>
        </p:nvCxnSpPr>
        <p:spPr>
          <a:xfrm flipV="1">
            <a:off x="-3593" y="815068"/>
            <a:ext cx="9906000" cy="0"/>
          </a:xfrm>
          <a:prstGeom prst="line">
            <a:avLst/>
          </a:prstGeom>
          <a:ln w="57150">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タイトル 3"/>
          <p:cNvSpPr>
            <a:spLocks noGrp="1"/>
          </p:cNvSpPr>
          <p:nvPr>
            <p:ph type="title"/>
          </p:nvPr>
        </p:nvSpPr>
        <p:spPr>
          <a:xfrm>
            <a:off x="-3593" y="289362"/>
            <a:ext cx="8673031" cy="526126"/>
          </a:xfrm>
          <a:prstGeom prst="rect">
            <a:avLst/>
          </a:prstGeom>
        </p:spPr>
        <p:txBody>
          <a:bodyPr tIns="36000" bIns="0" anchor="ctr" anchorCtr="0"/>
          <a:lstStyle>
            <a:lvl1pPr>
              <a:defRPr sz="2000" b="0">
                <a:latin typeface="游ゴシック Medium" panose="020B0500000000000000" pitchFamily="50" charset="-128"/>
                <a:ea typeface="游ゴシック Medium" panose="020B0500000000000000" pitchFamily="50" charset="-128"/>
              </a:defRPr>
            </a:lvl1pPr>
          </a:lstStyle>
          <a:p>
            <a:endParaRPr kumimoji="1" lang="ja-JP" altLang="en-US" dirty="0"/>
          </a:p>
        </p:txBody>
      </p:sp>
    </p:spTree>
    <p:extLst>
      <p:ext uri="{BB962C8B-B14F-4D97-AF65-F5344CB8AC3E}">
        <p14:creationId xmlns:p14="http://schemas.microsoft.com/office/powerpoint/2010/main" val="3192627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pic>
        <p:nvPicPr>
          <p:cNvPr id="10" name="図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DBE35F6-EEBF-4276-AA13-8911048B2355}"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8" name="直線コネクタ 7"/>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9013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0CD49D8-ACB2-40A4-9A18-BE04DB8672CE}"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94017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0D5C841-1964-4F1E-B9C0-7821D4D2B721}"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56125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基礎資料">
    <p:spTree>
      <p:nvGrpSpPr>
        <p:cNvPr id="1" name=""/>
        <p:cNvGrpSpPr/>
        <p:nvPr/>
      </p:nvGrpSpPr>
      <p:grpSpPr>
        <a:xfrm>
          <a:off x="0" y="0"/>
          <a:ext cx="0" cy="0"/>
          <a:chOff x="0" y="0"/>
          <a:chExt cx="0" cy="0"/>
        </a:xfrm>
      </p:grpSpPr>
      <p:pic>
        <p:nvPicPr>
          <p:cNvPr id="8" name="図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cxnSp>
        <p:nvCxnSpPr>
          <p:cNvPr id="6" name="直線コネクタ 5"/>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
        <p:nvSpPr>
          <p:cNvPr id="13" name="日付プレースホルダー 12"/>
          <p:cNvSpPr>
            <a:spLocks noGrp="1"/>
          </p:cNvSpPr>
          <p:nvPr>
            <p:ph type="dt" sz="half" idx="10"/>
          </p:nvPr>
        </p:nvSpPr>
        <p:spPr/>
        <p:txBody>
          <a:bodyPr/>
          <a:lstStyle/>
          <a:p>
            <a:fld id="{04833C8C-B327-4EA0-844F-8EEFB002E2EB}" type="datetime1">
              <a:rPr kumimoji="1" lang="ja-JP" altLang="en-US" smtClean="0"/>
              <a:t>2023/1/5</a:t>
            </a:fld>
            <a:endParaRPr kumimoji="1" lang="ja-JP" altLang="en-US"/>
          </a:p>
        </p:txBody>
      </p:sp>
      <p:sp>
        <p:nvSpPr>
          <p:cNvPr id="14" name="フッター プレースホルダー 13"/>
          <p:cNvSpPr>
            <a:spLocks noGrp="1"/>
          </p:cNvSpPr>
          <p:nvPr>
            <p:ph type="ftr" sz="quarter" idx="11"/>
          </p:nvPr>
        </p:nvSpPr>
        <p:spPr/>
        <p:txBody>
          <a:bodyPr/>
          <a:lstStyle/>
          <a:p>
            <a:endParaRPr kumimoji="1" lang="ja-JP" altLang="en-US"/>
          </a:p>
        </p:txBody>
      </p:sp>
      <p:sp>
        <p:nvSpPr>
          <p:cNvPr id="15" name="スライド番号プレースホルダー 14"/>
          <p:cNvSpPr>
            <a:spLocks noGrp="1"/>
          </p:cNvSpPr>
          <p:nvPr>
            <p:ph type="sldNum" sz="quarter" idx="12"/>
          </p:nvPr>
        </p:nvSpPr>
        <p:spPr>
          <a:xfrm>
            <a:off x="8013393" y="6453337"/>
            <a:ext cx="1825292" cy="365125"/>
          </a:xfrm>
        </p:spPr>
        <p:txBody>
          <a:bodyPr/>
          <a:lstStyle>
            <a:lvl1pPr>
              <a:defRPr sz="2000"/>
            </a:lvl1pPr>
          </a:lstStyle>
          <a:p>
            <a:fld id="{BA4EB7A0-6E3F-4C1C-951C-B4307713EB76}" type="slidenum">
              <a:rPr lang="ja-JP" altLang="en-US" smtClean="0"/>
              <a:pPr/>
              <a:t>‹#›</a:t>
            </a:fld>
            <a:endParaRPr lang="ja-JP" altLang="en-US" dirty="0"/>
          </a:p>
        </p:txBody>
      </p:sp>
    </p:spTree>
    <p:extLst>
      <p:ext uri="{BB962C8B-B14F-4D97-AF65-F5344CB8AC3E}">
        <p14:creationId xmlns:p14="http://schemas.microsoft.com/office/powerpoint/2010/main" val="3030765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21DD567-A947-457D-975E-9C53F420B8DD}"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28722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218C1E7-B5DA-4EEF-B2CA-01B476773B1C}"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992430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559C42C-8EA6-475F-B33A-76732883B0C9}"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6280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2C9B6FA-D001-42C9-8972-6452FE41D2BC}"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32516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7B65642-682D-411E-BB6A-51A0DAAA95CD}" type="datetime1">
              <a:rPr kumimoji="1" lang="ja-JP" altLang="en-US" smtClean="0"/>
              <a:t>2023/1/5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2374045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0F47F95-F7B3-4F07-9A40-76E594F6C59B}" type="datetime1">
              <a:rPr kumimoji="1" lang="ja-JP" altLang="en-US" smtClean="0"/>
              <a:t>2023/1/5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049210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70257E4-776C-4AD5-96C3-0D5DBB61B70D}" type="datetime1">
              <a:rPr kumimoji="1" lang="ja-JP" altLang="en-US" smtClean="0"/>
              <a:t>2023/1/5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116691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342F76-872E-4243-B0AB-29141852F7CD}"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21651027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theme" Target="../theme/theme2.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a:p>
        </p:txBody>
      </p:sp>
    </p:spTree>
    <p:extLst>
      <p:ext uri="{BB962C8B-B14F-4D97-AF65-F5344CB8AC3E}">
        <p14:creationId xmlns:p14="http://schemas.microsoft.com/office/powerpoint/2010/main" val="8805499"/>
      </p:ext>
    </p:extLst>
  </p:cSld>
  <p:clrMap bg1="lt1" tx1="dk1" bg2="lt2" tx2="dk2" accent1="accent1" accent2="accent2" accent3="accent3" accent4="accent4" accent5="accent5" accent6="accent6" hlink="hlink" folHlink="folHlink"/>
  <p:sldLayoutIdLst>
    <p:sldLayoutId id="2147483673" r:id="rId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6BA84A-AD4F-464B-A5A5-BF6DD19FB0A1}" type="datetime1">
              <a:rPr kumimoji="1" lang="ja-JP" altLang="en-US" smtClean="0"/>
              <a:t>2023/1/5</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4235399250"/>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7" r:id="rId1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2129289"/>
            <a:ext cx="9683261" cy="205045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・管理業務の外部委託・効率化</a:t>
            </a:r>
            <a:r>
              <a:rPr kumimoji="1" lang="ja-JP" altLang="en-US" sz="1200" dirty="0">
                <a:solidFill>
                  <a:schemeClr val="tx1"/>
                </a:solidFill>
              </a:rPr>
              <a:t>（課題①） </a:t>
            </a:r>
            <a:r>
              <a:rPr kumimoji="1" lang="ja-JP" altLang="en-US" sz="1200" b="1" dirty="0">
                <a:solidFill>
                  <a:schemeClr val="tx1"/>
                </a:solidFill>
              </a:rPr>
              <a:t>　</a:t>
            </a:r>
            <a:r>
              <a:rPr kumimoji="1" lang="ja-JP" altLang="en-US" sz="1200" dirty="0">
                <a:solidFill>
                  <a:schemeClr val="tx1"/>
                </a:solidFill>
              </a:rPr>
              <a:t>　</a:t>
            </a:r>
            <a:endParaRPr kumimoji="1" lang="en-US" altLang="ja-JP" sz="1200" dirty="0">
              <a:solidFill>
                <a:schemeClr val="tx1"/>
              </a:solidFill>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宮城県の各被災市町は直営の管理が出来ない場合、県営住宅等の管理業務を行っていた宮城県住宅供給公社に管理業務を委託しており、その際、各市町で入居資格要件等が異なっていたため、市町、公社及び県の間で入居管理事務の標準化を図る調整を実施。</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・空き住戸や空き用地の利活用</a:t>
            </a:r>
            <a:r>
              <a:rPr kumimoji="1" lang="ja-JP" altLang="en-US" sz="1200" dirty="0">
                <a:solidFill>
                  <a:schemeClr val="tx1"/>
                </a:solidFill>
              </a:rPr>
              <a:t>（課題②）</a:t>
            </a:r>
            <a:endParaRPr kumimoji="1" lang="en-US" altLang="ja-JP" sz="1200" b="1" dirty="0">
              <a:solidFill>
                <a:schemeClr val="tx1"/>
              </a:solidFill>
              <a:latin typeface="游明朝" panose="02020400000000000000" pitchFamily="18" charset="-128"/>
              <a:ea typeface="游明朝" panose="02020400000000000000" pitchFamily="18" charset="-128"/>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宮城県の各被災市町では、空き住戸が発生した際に、入居者の追加募集や、部屋タイプのミスマッチに対応するために入居者の人数要件の緩和や、被災者以外の入居（</a:t>
            </a:r>
            <a:r>
              <a:rPr kumimoji="1" lang="en-US" altLang="ja-JP" sz="1200" dirty="0">
                <a:solidFill>
                  <a:schemeClr val="tx1"/>
                </a:solidFill>
                <a:latin typeface="游明朝" panose="02020400000000000000" pitchFamily="18" charset="-128"/>
                <a:ea typeface="游明朝" panose="02020400000000000000" pitchFamily="18" charset="-128"/>
              </a:rPr>
              <a:t>UIJ</a:t>
            </a:r>
            <a:r>
              <a:rPr kumimoji="1" lang="ja-JP" altLang="en-US" sz="1200" dirty="0">
                <a:solidFill>
                  <a:schemeClr val="tx1"/>
                </a:solidFill>
                <a:latin typeface="游明朝" panose="02020400000000000000" pitchFamily="18" charset="-128"/>
                <a:ea typeface="游明朝" panose="02020400000000000000" pitchFamily="18" charset="-128"/>
              </a:rPr>
              <a:t>ターン等）の受け入れ等を行った。空き用地は、公園・広場等に活用、一般宅地分譲等を行った。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・災害公営住宅の払い下げ</a:t>
            </a:r>
            <a:r>
              <a:rPr kumimoji="1" lang="ja-JP" altLang="en-US" sz="1200" dirty="0">
                <a:solidFill>
                  <a:schemeClr val="tx1"/>
                </a:solidFill>
              </a:rPr>
              <a:t>（課題③）</a:t>
            </a:r>
            <a:endParaRPr kumimoji="1" lang="en-US" altLang="ja-JP" sz="1200" b="1" dirty="0">
              <a:solidFill>
                <a:schemeClr val="tx1"/>
              </a:solidFill>
              <a:latin typeface="游明朝" panose="02020400000000000000" pitchFamily="18" charset="-128"/>
              <a:ea typeface="游明朝" panose="02020400000000000000" pitchFamily="18" charset="-128"/>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将来の災害公営住宅の管理負担の低減等のため、東日本大震災復興特別区域法により、災害公営住宅の払い下げ時期を通常より早めることが可能となったため、福島県相馬市では、木造戸建の災害公営住宅の払い下げを行い、売却資金を市営住宅の維持管理等に充てた。</a:t>
            </a:r>
            <a:endParaRPr kumimoji="1" lang="en-US" altLang="ja-JP" sz="1200" dirty="0">
              <a:solidFill>
                <a:schemeClr val="tx1"/>
              </a:solidFill>
            </a:endParaRPr>
          </a:p>
        </p:txBody>
      </p:sp>
      <p:sp>
        <p:nvSpPr>
          <p:cNvPr id="4" name="タイトル 3"/>
          <p:cNvSpPr>
            <a:spLocks noGrp="1"/>
          </p:cNvSpPr>
          <p:nvPr>
            <p:ph type="title"/>
          </p:nvPr>
        </p:nvSpPr>
        <p:spPr/>
        <p:txBody>
          <a:bodyPr/>
          <a:lstStyle/>
          <a:p>
            <a:r>
              <a:rPr lang="en-US" altLang="ja-JP" dirty="0"/>
              <a:t>32</a:t>
            </a:r>
            <a:r>
              <a:rPr lang="ja-JP" altLang="en-US" dirty="0"/>
              <a:t>）災害公営住宅の維持管理</a:t>
            </a:r>
            <a:endParaRPr kumimoji="1" lang="ja-JP" altLang="en-US" dirty="0"/>
          </a:p>
        </p:txBody>
      </p:sp>
      <p:sp>
        <p:nvSpPr>
          <p:cNvPr id="5" name="正方形/長方形 4"/>
          <p:cNvSpPr/>
          <p:nvPr/>
        </p:nvSpPr>
        <p:spPr>
          <a:xfrm>
            <a:off x="1170" y="4623"/>
            <a:ext cx="2589630" cy="264495"/>
          </a:xfrm>
          <a:prstGeom prst="rect">
            <a:avLst/>
          </a:prstGeom>
          <a:solidFill>
            <a:srgbClr val="66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Ⅱ</a:t>
            </a:r>
            <a:r>
              <a:rPr kumimoji="1" lang="ja-JP" altLang="en-US" sz="1400" b="1" dirty="0">
                <a:solidFill>
                  <a:schemeClr val="bg1"/>
                </a:solidFill>
              </a:rPr>
              <a:t> 住まいとまちの復興</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大項目：１．住宅・まちづくり、生活環境の整備</a:t>
            </a:r>
            <a:endParaRPr kumimoji="1" lang="en-US" altLang="ja-JP" sz="1400" dirty="0">
              <a:solidFill>
                <a:schemeClr val="tx1"/>
              </a:solidFill>
            </a:endParaRPr>
          </a:p>
        </p:txBody>
      </p:sp>
      <p:sp>
        <p:nvSpPr>
          <p:cNvPr id="7" name="正方形/長方形 6"/>
          <p:cNvSpPr/>
          <p:nvPr/>
        </p:nvSpPr>
        <p:spPr>
          <a:xfrm>
            <a:off x="105508" y="950638"/>
            <a:ext cx="9683261" cy="1047495"/>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大量の災害公営住宅の維持管理をどのように効率的に行うか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空き住戸や空き宅地が発生した場合どのように利活用するか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③ 災害公営住宅を中長期的にどのように維持管理していくか</a:t>
            </a:r>
          </a:p>
        </p:txBody>
      </p:sp>
      <p:sp>
        <p:nvSpPr>
          <p:cNvPr id="10" name="正方形/長方形 9"/>
          <p:cNvSpPr/>
          <p:nvPr/>
        </p:nvSpPr>
        <p:spPr>
          <a:xfrm>
            <a:off x="105508" y="4292601"/>
            <a:ext cx="9683261" cy="2552373"/>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管理業務の外部委託や役割分担等の標準化・明示を行う</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膨大かつ多様な災害公営住宅の管理業務に対応するため、業務の外部委託も有効である。関係者が多い場合には、入居者・管理者・施工者等の役割分担・手続きの明確化を行う。その際、対応の事例集を作成することも検討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空き住戸・用地発生時には入居要件緩和や被災者以外の利活用等を進める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災害公営住宅には空き住戸・用地が生じた場合には、地域における公営住宅に対するニーズ等の状況も踏まえた上で、追加募集や入居要件緩和、公共利用、被災者以外への開放等を行うこと等を検討する。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③ 払い下げ制度の活用や解体までを見据えた中長期的な維持管理を行う</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長寿命化計画の策定による計画的な修繕や払い下げによる維持管理コストの低減等を進め効率的に中長期的な維持管理を行う。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統計データ等をもとに将来的な収支の試算をすることで、より経済的な管理のあり方を検討できる可能性がある。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grpSp>
        <p:nvGrpSpPr>
          <p:cNvPr id="18" name="グループ化 17"/>
          <p:cNvGrpSpPr/>
          <p:nvPr/>
        </p:nvGrpSpPr>
        <p:grpSpPr>
          <a:xfrm>
            <a:off x="6724649" y="4968"/>
            <a:ext cx="3181876" cy="264495"/>
            <a:chOff x="6724649" y="293893"/>
            <a:chExt cx="3181876" cy="264495"/>
          </a:xfrm>
        </p:grpSpPr>
        <p:grpSp>
          <p:nvGrpSpPr>
            <p:cNvPr id="19" name="グループ化 18"/>
            <p:cNvGrpSpPr/>
            <p:nvPr/>
          </p:nvGrpSpPr>
          <p:grpSpPr>
            <a:xfrm>
              <a:off x="6724649" y="293893"/>
              <a:ext cx="3181876" cy="264495"/>
              <a:chOff x="6724649" y="293893"/>
              <a:chExt cx="3181876" cy="264495"/>
            </a:xfrm>
          </p:grpSpPr>
          <p:sp>
            <p:nvSpPr>
              <p:cNvPr id="21" name="正方形/長方形 20"/>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22" name="正方形/長方形 21"/>
              <p:cNvSpPr/>
              <p:nvPr/>
            </p:nvSpPr>
            <p:spPr>
              <a:xfrm>
                <a:off x="75197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23" name="正方形/長方形 22"/>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24" name="正方形/長方形 23"/>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20" name="正方形/長方形 19"/>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314085259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5299</TotalTime>
  <Words>580</Words>
  <Application>Microsoft Macintosh PowerPoint</Application>
  <PresentationFormat>A4 210 x 297 mm</PresentationFormat>
  <Paragraphs>25</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1</vt:i4>
      </vt:variant>
    </vt:vector>
  </HeadingPairs>
  <TitlesOfParts>
    <vt:vector size="10" baseType="lpstr">
      <vt:lpstr>ＭＳ ゴシック</vt:lpstr>
      <vt:lpstr>ＭＳ 明朝</vt:lpstr>
      <vt:lpstr>游ゴシック</vt:lpstr>
      <vt:lpstr>游ゴシック Medium</vt:lpstr>
      <vt:lpstr>游明朝</vt:lpstr>
      <vt:lpstr>Arial</vt:lpstr>
      <vt:lpstr>Calibri</vt:lpstr>
      <vt:lpstr>Office テーマ</vt:lpstr>
      <vt:lpstr>1_デザインの設定</vt:lpstr>
      <vt:lpstr>32）災害公営住宅の維持管理</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立岩 里生太（復興庁本庁）</dc:creator>
  <cp:lastModifiedBy>竜介 武田</cp:lastModifiedBy>
  <cp:revision>296</cp:revision>
  <dcterms:created xsi:type="dcterms:W3CDTF">2021-04-27T00:46:29Z</dcterms:created>
  <dcterms:modified xsi:type="dcterms:W3CDTF">2023-01-05T08:29:46Z</dcterms:modified>
</cp:coreProperties>
</file>