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290" r:id="rId3"/>
    <p:sldId id="291"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8188"/>
            <a:ext cx="9683261" cy="2325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・国土交通省直轄調査による被災状況の把握と復興パターンの検討</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国土交通省では、関係省庁と連携し、津波被災市街地復興手法検討調査（直轄調査）を行い、６県</a:t>
            </a:r>
            <a:r>
              <a:rPr kumimoji="1" lang="en-US" altLang="ja-JP" sz="1200" dirty="0">
                <a:solidFill>
                  <a:schemeClr val="tx1"/>
                </a:solidFill>
                <a:latin typeface="游明朝" panose="02020400000000000000" pitchFamily="18" charset="-128"/>
                <a:ea typeface="游明朝" panose="02020400000000000000" pitchFamily="18" charset="-128"/>
              </a:rPr>
              <a:t>62</a:t>
            </a:r>
            <a:r>
              <a:rPr kumimoji="1" lang="ja-JP" altLang="en-US" sz="1200" dirty="0">
                <a:solidFill>
                  <a:schemeClr val="tx1"/>
                </a:solidFill>
                <a:latin typeface="游明朝" panose="02020400000000000000" pitchFamily="18" charset="-128"/>
                <a:ea typeface="游明朝" panose="02020400000000000000" pitchFamily="18" charset="-128"/>
              </a:rPr>
              <a:t>市町村を対象に、津波浸水エリア、建築物・インフラ等の被害状況、住民の避難状況等の調査を実施し、結果を</a:t>
            </a:r>
            <a:r>
              <a:rPr kumimoji="1" lang="en-US" altLang="ja-JP" sz="1200" dirty="0">
                <a:solidFill>
                  <a:schemeClr val="tx1"/>
                </a:solidFill>
                <a:latin typeface="游明朝" panose="02020400000000000000" pitchFamily="18" charset="-128"/>
                <a:ea typeface="游明朝" panose="02020400000000000000" pitchFamily="18" charset="-128"/>
              </a:rPr>
              <a:t>WEB</a:t>
            </a:r>
            <a:r>
              <a:rPr kumimoji="1" lang="ja-JP" altLang="en-US" sz="1200" dirty="0">
                <a:solidFill>
                  <a:schemeClr val="tx1"/>
                </a:solidFill>
                <a:latin typeface="游明朝" panose="02020400000000000000" pitchFamily="18" charset="-128"/>
                <a:ea typeface="游明朝" panose="02020400000000000000" pitchFamily="18" charset="-128"/>
              </a:rPr>
              <a:t>で公表。市町村の要望に応じ、被災市街地の復興パターンや、具体的な市街地の復興手法について検討し、復興計画や事業計画への支援を実施。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・多様な専門セクタ</a:t>
            </a:r>
            <a:r>
              <a:rPr kumimoji="1" lang="en-US" altLang="ja-JP" sz="1200" b="1" dirty="0">
                <a:solidFill>
                  <a:schemeClr val="tx1"/>
                </a:solidFill>
              </a:rPr>
              <a:t>―</a:t>
            </a:r>
            <a:r>
              <a:rPr kumimoji="1" lang="ja-JP" altLang="en-US" sz="1200" b="1" dirty="0">
                <a:solidFill>
                  <a:schemeClr val="tx1"/>
                </a:solidFill>
              </a:rPr>
              <a:t>の活用による計画事務の遂行</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宮城県石巻市北上地区では、積極的に大学や民間団体の支援を受けながら被災住民の意向を反映し、復興ビジョンの策定を実施。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岩手県野田村では、早期に</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等の応援職員の派遣を受け入れ、復興まちづくり計画の策定段階から技術的ノウハウの提供等を実現。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・建築基準法等に基づく建築制限等</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宮城県及び石巻市では建築基準法の規定に基づく建築制限区域等の指定を行い、市街地の計画的な整備の支障となる建築を防止。</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岩手県では、災害危険区域等の区域指定の検討を被災市町村に要請、多くの市町村で当面の間の建築自粛呼びかけを実施。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計画策定のための情報、条件をどのように整理するか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計画策定に必要な組織体制、人材をどのように確保するか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復興事業の着手までの間、緊急措置としてどのような措置が必要か</a:t>
            </a:r>
          </a:p>
        </p:txBody>
      </p:sp>
      <p:sp>
        <p:nvSpPr>
          <p:cNvPr id="10" name="正方形/長方形 9"/>
          <p:cNvSpPr/>
          <p:nvPr/>
        </p:nvSpPr>
        <p:spPr>
          <a:xfrm>
            <a:off x="85630" y="4614352"/>
            <a:ext cx="9683261" cy="1413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災害後早期に計画策定・遂行のプロセス、スケジュール、体制を明確にする</a:t>
            </a:r>
          </a:p>
          <a:p>
            <a:pPr marL="378000" indent="-407988"/>
            <a:r>
              <a:rPr kumimoji="1" lang="ja-JP" altLang="en-US" sz="1200" dirty="0">
                <a:solidFill>
                  <a:schemeClr val="tx1"/>
                </a:solidFill>
                <a:latin typeface="ＭＳ 明朝" panose="02020609040205080304" pitchFamily="17" charset="-128"/>
                <a:ea typeface="ＭＳ 明朝" panose="02020609040205080304" pitchFamily="17" charset="-128"/>
              </a:rPr>
              <a:t>　・ 災害後早期に、被災状況の把握、過去の復興記録の整理等を行いつつ、今後の復興に向けて、どのようなプロセス、スケジュール、体制で取り組むのかを明確に示していく。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そのため、市街地の被災状況や被災者の状況等の把握のための適時適切な調査を行う。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149572"/>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45885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85630" y="999067"/>
            <a:ext cx="9683261" cy="48344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復興計画策定のための体制を確保する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上記①で示された方針に基づき、復興計画策定のため、地方公共団体内部の体制を立ち上げるとともに、必要に応じ、他の地方公共団体等からの応援職員、学識経験者、コンサルタント、まちづくりＮＰＯ等も含め必要な人材を確保する。　</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市街地において甚大な被害が発生した場合には建築制限を検討する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街地において甚大な被害が発生し、復興計画の策定や事業の着手に一定の時間を要する場合は、市街地の計画的な整備の支障となる建築を防止するため、緊急的な措置として一定期間の建築制限を検討する。建築制限の手法はいくつかあることから、被災の状況、復興計画策定のスケジュール、被災者による現地早期再建の状況等を踏まえ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事前に復興まちづくりの準備を行う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上記①～③の対応を災害直後の非常時に、限られた時間・体制で実施することになる。時間的・体制的に多くの困難を伴うのみならず、冷静な判断が難しくなる状況も想定されることから、事前に復興まちづくりのための準備をしておく（例：地域防災計画に復興体制・復興手順・復興訓練を位置づける。津波防災については津波防災地域づくり法に基づく取組を行う。）。また、都市計画に関する市町村マスタープランに復興事前準備の取組を位置づけることも有効と考えられ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前準備の具体的な取組として、復興計画策定に必要な土地利用状況やインフラ整備状況等の基礎データの平時からの収集・整理、継続的な更新や復興に取り組む関係者の役割分担、指揮命令系統を決めた復興体制の確認を行う。また、地方公共団体内部だけでなく外部組織との協力・信頼関係の構築や事前の体制整備も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には元々のまちづくりの課題が顕在化あるいは加速化することから、平時より人口減少や高齢化など社会経済状況の変化に向き合い、将来を見据えながら事前の復興まちづくりを考えておくこと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まちづくりは、平時のまちづくりの基本的考え方を示す市町村の総合計画における目標や都市計画のマスタープランにおける将来都市構造を踏まえることが基本となるが、大規模災害時により市街地が壊滅し、社会経済活動に甚大な影響が生じた場合には、従来のまちづくりの方向性を再考しなければならない事態もありうる。そのような場合への事前準備として、被災状況や住民意向等を踏まえ、必要に応じ、復興で目指す都市構造の方向性を市町村マスタープランに位置づけることが考えられ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146196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5293</TotalTime>
  <Words>1080</Words>
  <Application>Microsoft Macintosh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19）復興まちづくり計画の策定準備</vt:lpstr>
      <vt:lpstr>19）復興まちづくり計画の策定準備</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283</cp:revision>
  <dcterms:created xsi:type="dcterms:W3CDTF">2021-04-27T00:46:29Z</dcterms:created>
  <dcterms:modified xsi:type="dcterms:W3CDTF">2023-01-05T08:23:45Z</dcterms:modified>
</cp:coreProperties>
</file>